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0" r:id="rId2"/>
    <p:sldId id="258" r:id="rId3"/>
    <p:sldId id="259" r:id="rId4"/>
    <p:sldId id="260" r:id="rId5"/>
    <p:sldId id="269" r:id="rId6"/>
    <p:sldId id="261" r:id="rId7"/>
    <p:sldId id="271" r:id="rId8"/>
    <p:sldId id="274" r:id="rId9"/>
    <p:sldId id="262" r:id="rId10"/>
    <p:sldId id="263" r:id="rId11"/>
    <p:sldId id="266" r:id="rId12"/>
    <p:sldId id="275" r:id="rId13"/>
    <p:sldId id="276" r:id="rId14"/>
    <p:sldId id="265" r:id="rId15"/>
    <p:sldId id="272" r:id="rId16"/>
    <p:sldId id="268" r:id="rId17"/>
    <p:sldId id="273" r:id="rId18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030A0"/>
    <a:srgbClr val="9566B9"/>
    <a:srgbClr val="ED7D31"/>
    <a:srgbClr val="70AD47"/>
    <a:srgbClr val="7FD3FB"/>
    <a:srgbClr val="C2C2C2"/>
    <a:srgbClr val="E6D371"/>
    <a:srgbClr val="E6E6E6"/>
    <a:srgbClr val="F8E47B"/>
    <a:srgbClr val="F4E1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6" autoAdjust="0"/>
    <p:restoredTop sz="94660"/>
  </p:normalViewPr>
  <p:slideViewPr>
    <p:cSldViewPr snapToGrid="0">
      <p:cViewPr varScale="1">
        <p:scale>
          <a:sx n="199" d="100"/>
          <a:sy n="199" d="100"/>
        </p:scale>
        <p:origin x="192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Modifier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64356-56F1-4A97-ACAA-3C7C2D337179}" type="datetimeFigureOut">
              <a:rPr lang="fr-FR" smtClean="0"/>
              <a:t>04/04/2022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0AC2B5-8D6A-4748-AE93-B0EC240F97B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616830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64356-56F1-4A97-ACAA-3C7C2D337179}" type="datetimeFigureOut">
              <a:rPr lang="fr-FR" smtClean="0"/>
              <a:t>04/04/2022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0AC2B5-8D6A-4748-AE93-B0EC240F97B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425515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64356-56F1-4A97-ACAA-3C7C2D337179}" type="datetimeFigureOut">
              <a:rPr lang="fr-FR" smtClean="0"/>
              <a:t>04/04/2022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0AC2B5-8D6A-4748-AE93-B0EC240F97B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364786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64356-56F1-4A97-ACAA-3C7C2D337179}" type="datetimeFigureOut">
              <a:rPr lang="fr-FR" smtClean="0"/>
              <a:t>04/04/2022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0AC2B5-8D6A-4748-AE93-B0EC240F97B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99339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64356-56F1-4A97-ACAA-3C7C2D337179}" type="datetimeFigureOut">
              <a:rPr lang="fr-FR" smtClean="0"/>
              <a:t>04/04/2022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0AC2B5-8D6A-4748-AE93-B0EC240F97B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340440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64356-56F1-4A97-ACAA-3C7C2D337179}" type="datetimeFigureOut">
              <a:rPr lang="fr-FR" smtClean="0"/>
              <a:t>04/04/2022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0AC2B5-8D6A-4748-AE93-B0EC240F97B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90197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64356-56F1-4A97-ACAA-3C7C2D337179}" type="datetimeFigureOut">
              <a:rPr lang="fr-FR" smtClean="0"/>
              <a:t>04/04/2022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0AC2B5-8D6A-4748-AE93-B0EC240F97B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371826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64356-56F1-4A97-ACAA-3C7C2D337179}" type="datetimeFigureOut">
              <a:rPr lang="fr-FR" smtClean="0"/>
              <a:t>04/04/2022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0AC2B5-8D6A-4748-AE93-B0EC240F97B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477858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>
          <a:xfrm>
            <a:off x="553720" y="6624320"/>
            <a:ext cx="11084560" cy="2336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Triangle rectangle 12"/>
          <p:cNvSpPr/>
          <p:nvPr userDrawn="1"/>
        </p:nvSpPr>
        <p:spPr>
          <a:xfrm flipH="1">
            <a:off x="11384280" y="6096000"/>
            <a:ext cx="807720" cy="762000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/>
          <p:cNvSpPr txBox="1"/>
          <p:nvPr userDrawn="1"/>
        </p:nvSpPr>
        <p:spPr>
          <a:xfrm>
            <a:off x="4734560" y="6610060"/>
            <a:ext cx="26365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00" b="0" i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Présentation PyMarthe v1.0</a:t>
            </a:r>
            <a:endParaRPr lang="fr-FR" sz="1000" b="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ZoneTexte 7"/>
          <p:cNvSpPr txBox="1"/>
          <p:nvPr userDrawn="1"/>
        </p:nvSpPr>
        <p:spPr>
          <a:xfrm>
            <a:off x="11775440" y="6569420"/>
            <a:ext cx="41656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5FE26BA3-90CC-4595-BB6E-890E628555FE}" type="slidenum">
              <a:rPr lang="fr-FR" sz="1100" b="0" i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‹N°›</a:t>
            </a:fld>
            <a:endParaRPr lang="fr-FR" sz="1100" b="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" name="Triangle rectangle 13"/>
          <p:cNvSpPr/>
          <p:nvPr userDrawn="1"/>
        </p:nvSpPr>
        <p:spPr>
          <a:xfrm>
            <a:off x="0" y="6096000"/>
            <a:ext cx="807720" cy="762000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5" name="Image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640" y="6569420"/>
            <a:ext cx="553720" cy="270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7798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64356-56F1-4A97-ACAA-3C7C2D337179}" type="datetimeFigureOut">
              <a:rPr lang="fr-FR" smtClean="0"/>
              <a:t>04/04/2022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0AC2B5-8D6A-4748-AE93-B0EC240F97B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54532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64356-56F1-4A97-ACAA-3C7C2D337179}" type="datetimeFigureOut">
              <a:rPr lang="fr-FR" smtClean="0"/>
              <a:t>04/04/2022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0AC2B5-8D6A-4748-AE93-B0EC240F97B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558546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864356-56F1-4A97-ACAA-3C7C2D337179}" type="datetimeFigureOut">
              <a:rPr lang="fr-FR" smtClean="0"/>
              <a:t>04/04/2022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0AC2B5-8D6A-4748-AE93-B0EC240F97B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398088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7" Type="http://schemas.openxmlformats.org/officeDocument/2006/relationships/image" Target="../media/image29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0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C0D3D6AF-BADB-4445-B8AF-D2148F4939A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5607" y="5205416"/>
            <a:ext cx="1304582" cy="9198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5A6BB6DD-6614-2E42-94CE-521D27154BAC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7132" y="5383473"/>
            <a:ext cx="1750955" cy="563694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AFF33B1D-BF6D-A644-83D0-588E6CB74E13}"/>
              </a:ext>
            </a:extLst>
          </p:cNvPr>
          <p:cNvSpPr txBox="1"/>
          <p:nvPr/>
        </p:nvSpPr>
        <p:spPr>
          <a:xfrm>
            <a:off x="2212989" y="2020327"/>
            <a:ext cx="69030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 smtClean="0"/>
              <a:t>Présentation PyMarthe v1.0</a:t>
            </a:r>
            <a:endParaRPr lang="fr-FR" sz="3200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CFAC066A-8D62-6C4F-89EB-6DF74EB5F93E}"/>
              </a:ext>
            </a:extLst>
          </p:cNvPr>
          <p:cNvSpPr txBox="1"/>
          <p:nvPr/>
        </p:nvSpPr>
        <p:spPr>
          <a:xfrm>
            <a:off x="4997491" y="2796220"/>
            <a:ext cx="13340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i="1" dirty="0" smtClean="0"/>
              <a:t>17 Mars 2022</a:t>
            </a:r>
            <a:endParaRPr lang="fr-FR" sz="1600" i="1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AFF33B1D-BF6D-A644-83D0-588E6CB74E13}"/>
              </a:ext>
            </a:extLst>
          </p:cNvPr>
          <p:cNvSpPr txBox="1"/>
          <p:nvPr/>
        </p:nvSpPr>
        <p:spPr>
          <a:xfrm>
            <a:off x="3441167" y="380070"/>
            <a:ext cx="44466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 smtClean="0"/>
              <a:t>Réunion des contributeurs</a:t>
            </a:r>
            <a:endParaRPr lang="fr-FR" sz="2800" b="1" dirty="0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0495" y="5205416"/>
            <a:ext cx="1817463" cy="888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762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AFF33B1D-BF6D-A644-83D0-588E6CB74E13}"/>
              </a:ext>
            </a:extLst>
          </p:cNvPr>
          <p:cNvSpPr txBox="1"/>
          <p:nvPr/>
        </p:nvSpPr>
        <p:spPr>
          <a:xfrm>
            <a:off x="0" y="0"/>
            <a:ext cx="39268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 smtClean="0">
                <a:latin typeface="+mj-lt"/>
              </a:rPr>
              <a:t>Propriétés non distribuées</a:t>
            </a:r>
            <a:endParaRPr lang="fr-FR" sz="2800" b="1" dirty="0">
              <a:latin typeface="+mj-lt"/>
            </a:endParaRPr>
          </a:p>
        </p:txBody>
      </p:sp>
      <p:cxnSp>
        <p:nvCxnSpPr>
          <p:cNvPr id="30" name="Connecteur droit 29"/>
          <p:cNvCxnSpPr/>
          <p:nvPr/>
        </p:nvCxnSpPr>
        <p:spPr>
          <a:xfrm flipV="1">
            <a:off x="477520" y="452120"/>
            <a:ext cx="2376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ZoneTexte 32"/>
          <p:cNvSpPr txBox="1"/>
          <p:nvPr/>
        </p:nvSpPr>
        <p:spPr>
          <a:xfrm>
            <a:off x="-12997" y="1347091"/>
            <a:ext cx="193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@ Attributs</a:t>
            </a:r>
            <a:endParaRPr lang="fr-FR" dirty="0"/>
          </a:p>
        </p:txBody>
      </p:sp>
      <p:sp>
        <p:nvSpPr>
          <p:cNvPr id="39" name="ZoneTexte 38"/>
          <p:cNvSpPr txBox="1"/>
          <p:nvPr/>
        </p:nvSpPr>
        <p:spPr>
          <a:xfrm>
            <a:off x="3172929" y="1347091"/>
            <a:ext cx="193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@ Fonctionalités</a:t>
            </a:r>
            <a:endParaRPr lang="fr-FR" dirty="0"/>
          </a:p>
        </p:txBody>
      </p:sp>
      <p:sp>
        <p:nvSpPr>
          <p:cNvPr id="8" name="Rectangle 7"/>
          <p:cNvSpPr/>
          <p:nvPr/>
        </p:nvSpPr>
        <p:spPr>
          <a:xfrm>
            <a:off x="117803" y="1824528"/>
            <a:ext cx="2216898" cy="30008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50" dirty="0" smtClean="0">
                <a:solidFill>
                  <a:srgbClr val="000000"/>
                </a:solidFill>
                <a:latin typeface="Cambria Math" panose="02040503050406030204" pitchFamily="18" charset="0"/>
              </a:rPr>
              <a:t>ms</a:t>
            </a:r>
            <a:r>
              <a:rPr lang="fr-FR" sz="1050" b="1" dirty="0" smtClean="0">
                <a:solidFill>
                  <a:srgbClr val="CE5C00"/>
                </a:solidFill>
                <a:latin typeface="Cambria Math" panose="02040503050406030204" pitchFamily="18" charset="0"/>
              </a:rPr>
              <a:t>.</a:t>
            </a:r>
            <a:r>
              <a:rPr lang="fr-FR" sz="1050" b="1" dirty="0" smtClean="0">
                <a:solidFill>
                  <a:srgbClr val="000000"/>
                </a:solidFill>
                <a:latin typeface="Cambria Math" panose="02040503050406030204" pitchFamily="18" charset="0"/>
              </a:rPr>
              <a:t>mm </a:t>
            </a:r>
            <a:r>
              <a:rPr lang="fr-FR" sz="1050" i="1" dirty="0">
                <a:solidFill>
                  <a:schemeClr val="accent2"/>
                </a:solidFill>
                <a:latin typeface="Cambria Math" panose="02040503050406030204" pitchFamily="18" charset="0"/>
              </a:rPr>
              <a:t>(MartheModel</a:t>
            </a:r>
            <a:r>
              <a:rPr lang="fr-FR" sz="1050" i="1" dirty="0" smtClean="0">
                <a:solidFill>
                  <a:schemeClr val="accent2"/>
                </a:solidFill>
                <a:latin typeface="Cambria Math" panose="02040503050406030204" pitchFamily="18" charset="0"/>
              </a:rPr>
              <a:t>)</a:t>
            </a:r>
            <a:endParaRPr lang="fr-FR" sz="1050" b="1" dirty="0">
              <a:solidFill>
                <a:srgbClr val="000000"/>
              </a:solidFill>
              <a:latin typeface="Cambria Math" panose="02040503050406030204" pitchFamily="18" charset="0"/>
            </a:endParaRPr>
          </a:p>
          <a:p>
            <a:endParaRPr lang="fr-FR" sz="1050" dirty="0">
              <a:latin typeface="Cambria Math" panose="02040503050406030204" pitchFamily="18" charset="0"/>
            </a:endParaRPr>
          </a:p>
          <a:p>
            <a:r>
              <a:rPr lang="fr-FR" sz="1050" dirty="0" smtClean="0">
                <a:solidFill>
                  <a:srgbClr val="000000"/>
                </a:solidFill>
                <a:latin typeface="Cambria Math" panose="02040503050406030204" pitchFamily="18" charset="0"/>
              </a:rPr>
              <a:t>mp</a:t>
            </a:r>
            <a:r>
              <a:rPr lang="fr-FR" sz="1050" b="1" dirty="0" smtClean="0">
                <a:solidFill>
                  <a:srgbClr val="CE5C00"/>
                </a:solidFill>
                <a:latin typeface="Cambria Math" panose="02040503050406030204" pitchFamily="18" charset="0"/>
              </a:rPr>
              <a:t>.</a:t>
            </a:r>
            <a:r>
              <a:rPr lang="fr-FR" sz="1050" b="1" dirty="0" smtClean="0">
                <a:solidFill>
                  <a:srgbClr val="000000"/>
                </a:solidFill>
                <a:latin typeface="Cambria Math" panose="02040503050406030204" pitchFamily="18" charset="0"/>
              </a:rPr>
              <a:t>prop_name </a:t>
            </a:r>
            <a:r>
              <a:rPr lang="fr-FR" sz="1050" i="1" dirty="0">
                <a:solidFill>
                  <a:schemeClr val="accent2"/>
                </a:solidFill>
                <a:latin typeface="Cambria Math" panose="02040503050406030204" pitchFamily="18" charset="0"/>
              </a:rPr>
              <a:t>(str</a:t>
            </a:r>
            <a:r>
              <a:rPr lang="fr-FR" sz="1050" i="1" dirty="0" smtClean="0">
                <a:solidFill>
                  <a:schemeClr val="accent2"/>
                </a:solidFill>
                <a:latin typeface="Cambria Math" panose="02040503050406030204" pitchFamily="18" charset="0"/>
              </a:rPr>
              <a:t>)</a:t>
            </a:r>
            <a:endParaRPr lang="fr-FR" sz="1050" b="1" dirty="0">
              <a:solidFill>
                <a:srgbClr val="000000"/>
              </a:solidFill>
              <a:latin typeface="Cambria Math" panose="02040503050406030204" pitchFamily="18" charset="0"/>
            </a:endParaRPr>
          </a:p>
          <a:p>
            <a:endParaRPr lang="fr-FR" sz="1050" i="1" dirty="0">
              <a:solidFill>
                <a:schemeClr val="accent2"/>
              </a:solidFill>
              <a:latin typeface="Cambria Math" panose="02040503050406030204" pitchFamily="18" charset="0"/>
            </a:endParaRPr>
          </a:p>
          <a:p>
            <a:r>
              <a:rPr lang="fr-FR" sz="1050" dirty="0" smtClean="0">
                <a:solidFill>
                  <a:srgbClr val="000000"/>
                </a:solidFill>
                <a:latin typeface="Cambria Math" panose="02040503050406030204" pitchFamily="18" charset="0"/>
              </a:rPr>
              <a:t>ms</a:t>
            </a:r>
            <a:r>
              <a:rPr lang="fr-FR" sz="1050" b="1" dirty="0" smtClean="0">
                <a:solidFill>
                  <a:srgbClr val="CE5C00"/>
                </a:solidFill>
                <a:latin typeface="Cambria Math" panose="02040503050406030204" pitchFamily="18" charset="0"/>
              </a:rPr>
              <a:t>.</a:t>
            </a:r>
            <a:r>
              <a:rPr lang="fr-FR" sz="1050" b="1" dirty="0" smtClean="0">
                <a:solidFill>
                  <a:srgbClr val="000000"/>
                </a:solidFill>
                <a:latin typeface="Cambria Math" panose="02040503050406030204" pitchFamily="18" charset="0"/>
              </a:rPr>
              <a:t>nsoilprops </a:t>
            </a:r>
            <a:r>
              <a:rPr lang="fr-FR" sz="1050" i="1" dirty="0" smtClean="0">
                <a:solidFill>
                  <a:schemeClr val="accent2"/>
                </a:solidFill>
                <a:latin typeface="Cambria Math" panose="02040503050406030204" pitchFamily="18" charset="0"/>
              </a:rPr>
              <a:t>(int)</a:t>
            </a:r>
          </a:p>
          <a:p>
            <a:endParaRPr lang="fr-FR" sz="1050" b="1" i="1" dirty="0">
              <a:solidFill>
                <a:schemeClr val="accent2"/>
              </a:solidFill>
              <a:latin typeface="Cambria Math" panose="02040503050406030204" pitchFamily="18" charset="0"/>
            </a:endParaRPr>
          </a:p>
          <a:p>
            <a:r>
              <a:rPr lang="fr-FR" sz="1050" dirty="0" smtClean="0">
                <a:solidFill>
                  <a:srgbClr val="000000"/>
                </a:solidFill>
                <a:latin typeface="Cambria Math" panose="02040503050406030204" pitchFamily="18" charset="0"/>
              </a:rPr>
              <a:t>ms</a:t>
            </a:r>
            <a:r>
              <a:rPr lang="fr-FR" sz="1050" b="1" dirty="0" smtClean="0">
                <a:solidFill>
                  <a:srgbClr val="CE5C00"/>
                </a:solidFill>
                <a:latin typeface="Cambria Math" panose="02040503050406030204" pitchFamily="18" charset="0"/>
              </a:rPr>
              <a:t>.</a:t>
            </a:r>
            <a:r>
              <a:rPr lang="fr-FR" sz="1050" b="1" dirty="0" smtClean="0">
                <a:solidFill>
                  <a:srgbClr val="000000"/>
                </a:solidFill>
                <a:latin typeface="Cambria Math" panose="02040503050406030204" pitchFamily="18" charset="0"/>
              </a:rPr>
              <a:t>zonep </a:t>
            </a:r>
            <a:r>
              <a:rPr lang="fr-FR" sz="1050" i="1" dirty="0" smtClean="0">
                <a:solidFill>
                  <a:schemeClr val="accent2"/>
                </a:solidFill>
                <a:latin typeface="Cambria Math" panose="02040503050406030204" pitchFamily="18" charset="0"/>
              </a:rPr>
              <a:t>(MartheField)</a:t>
            </a:r>
            <a:endParaRPr lang="fr-FR" sz="1050" b="1" dirty="0">
              <a:solidFill>
                <a:srgbClr val="000000"/>
              </a:solidFill>
              <a:latin typeface="Cambria Math" panose="02040503050406030204" pitchFamily="18" charset="0"/>
            </a:endParaRPr>
          </a:p>
          <a:p>
            <a:endParaRPr lang="fr-FR" sz="1050" b="1" dirty="0">
              <a:solidFill>
                <a:srgbClr val="000000"/>
              </a:solidFill>
              <a:latin typeface="Cambria Math" panose="02040503050406030204" pitchFamily="18" charset="0"/>
            </a:endParaRPr>
          </a:p>
          <a:p>
            <a:r>
              <a:rPr lang="fr-FR" sz="1050" dirty="0" smtClean="0">
                <a:solidFill>
                  <a:srgbClr val="000000"/>
                </a:solidFill>
                <a:latin typeface="Cambria Math" panose="02040503050406030204" pitchFamily="18" charset="0"/>
              </a:rPr>
              <a:t>ms</a:t>
            </a:r>
            <a:r>
              <a:rPr lang="fr-FR" sz="1050" b="1" dirty="0" smtClean="0">
                <a:solidFill>
                  <a:srgbClr val="CE5C00"/>
                </a:solidFill>
                <a:latin typeface="Cambria Math" panose="02040503050406030204" pitchFamily="18" charset="0"/>
              </a:rPr>
              <a:t>.</a:t>
            </a:r>
            <a:r>
              <a:rPr lang="fr-FR" sz="1050" b="1" dirty="0" smtClean="0">
                <a:solidFill>
                  <a:srgbClr val="000000"/>
                </a:solidFill>
                <a:latin typeface="Cambria Math" panose="02040503050406030204" pitchFamily="18" charset="0"/>
              </a:rPr>
              <a:t>zones </a:t>
            </a:r>
            <a:r>
              <a:rPr lang="fr-FR" sz="1050" i="1" dirty="0" smtClean="0">
                <a:solidFill>
                  <a:schemeClr val="accent2"/>
                </a:solidFill>
                <a:latin typeface="Cambria Math" panose="02040503050406030204" pitchFamily="18" charset="0"/>
              </a:rPr>
              <a:t>(array)</a:t>
            </a:r>
          </a:p>
          <a:p>
            <a:endParaRPr lang="fr-FR" sz="1050" b="1" i="1" dirty="0">
              <a:solidFill>
                <a:schemeClr val="accent2"/>
              </a:solidFill>
              <a:latin typeface="Cambria Math" panose="02040503050406030204" pitchFamily="18" charset="0"/>
            </a:endParaRPr>
          </a:p>
          <a:p>
            <a:r>
              <a:rPr lang="fr-FR" sz="1050" dirty="0" smtClean="0">
                <a:solidFill>
                  <a:srgbClr val="000000"/>
                </a:solidFill>
                <a:latin typeface="Cambria Math" panose="02040503050406030204" pitchFamily="18" charset="0"/>
              </a:rPr>
              <a:t>ms</a:t>
            </a:r>
            <a:r>
              <a:rPr lang="fr-FR" sz="1050" b="1" dirty="0" smtClean="0">
                <a:solidFill>
                  <a:srgbClr val="CE5C00"/>
                </a:solidFill>
                <a:latin typeface="Cambria Math" panose="02040503050406030204" pitchFamily="18" charset="0"/>
              </a:rPr>
              <a:t>.</a:t>
            </a:r>
            <a:r>
              <a:rPr lang="fr-FR" sz="1050" b="1" dirty="0" smtClean="0">
                <a:solidFill>
                  <a:srgbClr val="000000"/>
                </a:solidFill>
                <a:latin typeface="Cambria Math" panose="02040503050406030204" pitchFamily="18" charset="0"/>
              </a:rPr>
              <a:t>nzone </a:t>
            </a:r>
            <a:r>
              <a:rPr lang="fr-FR" sz="1050" i="1" dirty="0" smtClean="0">
                <a:solidFill>
                  <a:schemeClr val="accent2"/>
                </a:solidFill>
                <a:latin typeface="Cambria Math" panose="02040503050406030204" pitchFamily="18" charset="0"/>
              </a:rPr>
              <a:t>(int)</a:t>
            </a:r>
            <a:endParaRPr lang="fr-FR" sz="1050" b="1" dirty="0">
              <a:solidFill>
                <a:srgbClr val="000000"/>
              </a:solidFill>
              <a:latin typeface="Cambria Math" panose="02040503050406030204" pitchFamily="18" charset="0"/>
            </a:endParaRPr>
          </a:p>
          <a:p>
            <a:endParaRPr lang="fr-FR" sz="1050" dirty="0">
              <a:latin typeface="Cambria Math" panose="02040503050406030204" pitchFamily="18" charset="0"/>
            </a:endParaRPr>
          </a:p>
          <a:p>
            <a:r>
              <a:rPr lang="fr-FR" sz="1050" dirty="0" smtClean="0">
                <a:solidFill>
                  <a:srgbClr val="000000"/>
                </a:solidFill>
                <a:latin typeface="Cambria Math" panose="02040503050406030204" pitchFamily="18" charset="0"/>
              </a:rPr>
              <a:t>ms</a:t>
            </a:r>
            <a:r>
              <a:rPr lang="fr-FR" sz="1050" b="1" dirty="0" smtClean="0">
                <a:solidFill>
                  <a:srgbClr val="CE5C00"/>
                </a:solidFill>
                <a:latin typeface="Cambria Math" panose="02040503050406030204" pitchFamily="18" charset="0"/>
              </a:rPr>
              <a:t>.</a:t>
            </a:r>
            <a:r>
              <a:rPr lang="fr-FR" sz="1050" b="1" dirty="0" smtClean="0">
                <a:solidFill>
                  <a:srgbClr val="000000"/>
                </a:solidFill>
                <a:latin typeface="Cambria Math" panose="02040503050406030204" pitchFamily="18" charset="0"/>
              </a:rPr>
              <a:t>_</a:t>
            </a:r>
            <a:r>
              <a:rPr lang="fr-FR" sz="1050" b="1" dirty="0">
                <a:solidFill>
                  <a:srgbClr val="000000"/>
                </a:solidFill>
                <a:latin typeface="Cambria Math" panose="02040503050406030204" pitchFamily="18" charset="0"/>
              </a:rPr>
              <a:t>proptype </a:t>
            </a:r>
            <a:r>
              <a:rPr lang="fr-FR" sz="1050" i="1" dirty="0">
                <a:solidFill>
                  <a:schemeClr val="accent2"/>
                </a:solidFill>
                <a:latin typeface="Cambria Math" panose="02040503050406030204" pitchFamily="18" charset="0"/>
              </a:rPr>
              <a:t>(str</a:t>
            </a:r>
            <a:r>
              <a:rPr lang="fr-FR" sz="1050" i="1" dirty="0" smtClean="0">
                <a:solidFill>
                  <a:schemeClr val="accent2"/>
                </a:solidFill>
                <a:latin typeface="Cambria Math" panose="02040503050406030204" pitchFamily="18" charset="0"/>
              </a:rPr>
              <a:t>)</a:t>
            </a:r>
          </a:p>
          <a:p>
            <a:endParaRPr lang="fr-FR" sz="1050" i="1" dirty="0">
              <a:solidFill>
                <a:schemeClr val="accent2"/>
              </a:solidFill>
              <a:latin typeface="Cambria Math" panose="02040503050406030204" pitchFamily="18" charset="0"/>
            </a:endParaRPr>
          </a:p>
          <a:p>
            <a:r>
              <a:rPr lang="fr-FR" sz="1050" dirty="0">
                <a:solidFill>
                  <a:srgbClr val="000000"/>
                </a:solidFill>
                <a:latin typeface="Cambria Math" panose="02040503050406030204" pitchFamily="18" charset="0"/>
              </a:rPr>
              <a:t>ms</a:t>
            </a:r>
            <a:r>
              <a:rPr lang="fr-FR" sz="1050" b="1" dirty="0">
                <a:solidFill>
                  <a:srgbClr val="CE5C00"/>
                </a:solidFill>
                <a:latin typeface="Cambria Math" panose="02040503050406030204" pitchFamily="18" charset="0"/>
              </a:rPr>
              <a:t>.</a:t>
            </a:r>
            <a:r>
              <a:rPr lang="fr-FR" sz="1050" b="1" dirty="0">
                <a:solidFill>
                  <a:srgbClr val="000000"/>
                </a:solidFill>
                <a:latin typeface="Cambria Math" panose="02040503050406030204" pitchFamily="18" charset="0"/>
              </a:rPr>
              <a:t>soilprops </a:t>
            </a:r>
            <a:r>
              <a:rPr lang="fr-FR" sz="1050" i="1" dirty="0">
                <a:solidFill>
                  <a:schemeClr val="accent2"/>
                </a:solidFill>
                <a:latin typeface="Cambria Math" panose="02040503050406030204" pitchFamily="18" charset="0"/>
              </a:rPr>
              <a:t>(array)</a:t>
            </a:r>
          </a:p>
          <a:p>
            <a:endParaRPr lang="fr-FR" sz="1050" i="1" dirty="0" smtClean="0">
              <a:solidFill>
                <a:schemeClr val="accent2"/>
              </a:solidFill>
              <a:latin typeface="Cambria Math" panose="02040503050406030204" pitchFamily="18" charset="0"/>
            </a:endParaRPr>
          </a:p>
          <a:p>
            <a:endParaRPr lang="fr-FR" sz="1050" b="1" i="1" dirty="0">
              <a:solidFill>
                <a:schemeClr val="accent2"/>
              </a:solidFill>
              <a:latin typeface="Cambria Math" panose="02040503050406030204" pitchFamily="18" charset="0"/>
            </a:endParaRPr>
          </a:p>
          <a:p>
            <a:r>
              <a:rPr lang="fr-FR" sz="1050" dirty="0">
                <a:solidFill>
                  <a:srgbClr val="000000"/>
                </a:solidFill>
                <a:latin typeface="Cambria Math" panose="02040503050406030204" pitchFamily="18" charset="0"/>
              </a:rPr>
              <a:t>mp</a:t>
            </a:r>
            <a:r>
              <a:rPr lang="fr-FR" sz="1050" b="1" dirty="0">
                <a:solidFill>
                  <a:srgbClr val="CE5C00"/>
                </a:solidFill>
                <a:latin typeface="Cambria Math" panose="02040503050406030204" pitchFamily="18" charset="0"/>
              </a:rPr>
              <a:t>.</a:t>
            </a:r>
            <a:r>
              <a:rPr lang="fr-FR" sz="1050" b="1" dirty="0">
                <a:solidFill>
                  <a:srgbClr val="000000"/>
                </a:solidFill>
                <a:latin typeface="Cambria Math" panose="02040503050406030204" pitchFamily="18" charset="0"/>
              </a:rPr>
              <a:t>data </a:t>
            </a:r>
            <a:r>
              <a:rPr lang="fr-FR" sz="1050" i="1" dirty="0">
                <a:solidFill>
                  <a:schemeClr val="accent2"/>
                </a:solidFill>
                <a:latin typeface="Cambria Math" panose="02040503050406030204" pitchFamily="18" charset="0"/>
              </a:rPr>
              <a:t>(DataFrame</a:t>
            </a:r>
            <a:r>
              <a:rPr lang="fr-FR" sz="1050" i="1" dirty="0" smtClean="0">
                <a:solidFill>
                  <a:schemeClr val="accent2"/>
                </a:solidFill>
                <a:latin typeface="Cambria Math" panose="02040503050406030204" pitchFamily="18" charset="0"/>
              </a:rPr>
              <a:t>)</a:t>
            </a:r>
            <a:endParaRPr lang="fr-FR" sz="1050" b="1" dirty="0">
              <a:solidFill>
                <a:srgbClr val="000000"/>
              </a:solidFill>
              <a:latin typeface="Cambria Math" panose="02040503050406030204" pitchFamily="18" charset="0"/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723603" y="431854"/>
            <a:ext cx="18838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i="1" dirty="0" smtClean="0"/>
              <a:t>propriétés des sols</a:t>
            </a:r>
            <a:endParaRPr lang="fr-FR" sz="1400" i="1" dirty="0"/>
          </a:p>
        </p:txBody>
      </p:sp>
      <p:sp>
        <p:nvSpPr>
          <p:cNvPr id="3" name="Rectangle 2"/>
          <p:cNvSpPr/>
          <p:nvPr/>
        </p:nvSpPr>
        <p:spPr>
          <a:xfrm>
            <a:off x="4370119" y="531213"/>
            <a:ext cx="37593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400" dirty="0">
                <a:solidFill>
                  <a:srgbClr val="000000"/>
                </a:solidFill>
                <a:latin typeface="Cambria Math" panose="02040503050406030204" pitchFamily="18" charset="0"/>
              </a:rPr>
              <a:t>ms </a:t>
            </a:r>
            <a:r>
              <a:rPr lang="fr-FR" sz="1400" dirty="0">
                <a:solidFill>
                  <a:srgbClr val="CE5C00"/>
                </a:solidFill>
                <a:latin typeface="Cambria Math" panose="02040503050406030204" pitchFamily="18" charset="0"/>
              </a:rPr>
              <a:t>= </a:t>
            </a:r>
            <a:r>
              <a:rPr lang="fr-FR" sz="1400" b="1" dirty="0">
                <a:solidFill>
                  <a:srgbClr val="000000"/>
                </a:solidFill>
                <a:latin typeface="Cambria Math" panose="02040503050406030204" pitchFamily="18" charset="0"/>
              </a:rPr>
              <a:t>MartheSoil</a:t>
            </a:r>
            <a:r>
              <a:rPr lang="fr-FR" sz="1400" dirty="0">
                <a:solidFill>
                  <a:srgbClr val="000000"/>
                </a:solidFill>
                <a:latin typeface="Cambria Math" panose="02040503050406030204" pitchFamily="18" charset="0"/>
              </a:rPr>
              <a:t>(mm </a:t>
            </a:r>
            <a:r>
              <a:rPr lang="fr-FR" sz="1400" dirty="0">
                <a:solidFill>
                  <a:srgbClr val="CE5C00"/>
                </a:solidFill>
                <a:latin typeface="Cambria Math" panose="02040503050406030204" pitchFamily="18" charset="0"/>
              </a:rPr>
              <a:t>= </a:t>
            </a:r>
            <a:r>
              <a:rPr lang="fr-FR" sz="1400" dirty="0">
                <a:solidFill>
                  <a:srgbClr val="000000"/>
                </a:solidFill>
                <a:latin typeface="Cambria Math" panose="02040503050406030204" pitchFamily="18" charset="0"/>
              </a:rPr>
              <a:t>mm, </a:t>
            </a:r>
            <a:r>
              <a:rPr lang="fr-FR" sz="1400" dirty="0" smtClean="0">
                <a:solidFill>
                  <a:srgbClr val="000000"/>
                </a:solidFill>
                <a:latin typeface="Cambria Math" panose="02040503050406030204" pitchFamily="18" charset="0"/>
              </a:rPr>
              <a:t> martfile </a:t>
            </a:r>
            <a:r>
              <a:rPr lang="fr-FR" sz="1400" dirty="0">
                <a:solidFill>
                  <a:srgbClr val="CE5C00"/>
                </a:solidFill>
                <a:latin typeface="Cambria Math" panose="02040503050406030204" pitchFamily="18" charset="0"/>
              </a:rPr>
              <a:t>= </a:t>
            </a:r>
            <a:r>
              <a:rPr lang="fr-FR" sz="1400" dirty="0">
                <a:solidFill>
                  <a:srgbClr val="3465A4"/>
                </a:solidFill>
                <a:latin typeface="Cambria Math" panose="02040503050406030204" pitchFamily="18" charset="0"/>
              </a:rPr>
              <a:t>None</a:t>
            </a:r>
            <a:r>
              <a:rPr lang="fr-FR" sz="1400" dirty="0">
                <a:solidFill>
                  <a:srgbClr val="000000"/>
                </a:solidFill>
                <a:latin typeface="Cambria Math" panose="02040503050406030204" pitchFamily="18" charset="0"/>
              </a:rPr>
              <a:t>)</a:t>
            </a:r>
          </a:p>
        </p:txBody>
      </p:sp>
      <p:sp>
        <p:nvSpPr>
          <p:cNvPr id="4" name="Rectangle 3"/>
          <p:cNvSpPr/>
          <p:nvPr/>
        </p:nvSpPr>
        <p:spPr>
          <a:xfrm>
            <a:off x="122737" y="4764838"/>
            <a:ext cx="1658931" cy="10772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fr-FR" sz="800" dirty="0" smtClean="0">
                <a:solidFill>
                  <a:srgbClr val="000000"/>
                </a:solidFill>
                <a:latin typeface="Cambria Math" panose="02040503050406030204" pitchFamily="18" charset="0"/>
              </a:rPr>
              <a:t>           </a:t>
            </a:r>
            <a:r>
              <a:rPr lang="fr-FR" sz="800" b="1" dirty="0" smtClean="0">
                <a:solidFill>
                  <a:srgbClr val="000000"/>
                </a:solidFill>
                <a:latin typeface="Cambria Math" panose="02040503050406030204" pitchFamily="18" charset="0"/>
              </a:rPr>
              <a:t>soilprop          zone   value</a:t>
            </a:r>
            <a:endParaRPr lang="fr-FR" sz="800" b="1" dirty="0">
              <a:solidFill>
                <a:srgbClr val="000000"/>
              </a:solidFill>
              <a:latin typeface="Cambria Math" panose="02040503050406030204" pitchFamily="18" charset="0"/>
            </a:endParaRPr>
          </a:p>
          <a:p>
            <a:r>
              <a:rPr lang="fr-FR" sz="800" dirty="0">
                <a:solidFill>
                  <a:srgbClr val="000000"/>
                </a:solidFill>
                <a:latin typeface="Cambria Math" panose="02040503050406030204" pitchFamily="18" charset="0"/>
              </a:rPr>
              <a:t>cap_sol_progr       </a:t>
            </a:r>
            <a:r>
              <a:rPr lang="fr-FR" sz="800" dirty="0" smtClean="0">
                <a:solidFill>
                  <a:srgbClr val="000000"/>
                </a:solidFill>
                <a:latin typeface="Cambria Math" panose="02040503050406030204" pitchFamily="18" charset="0"/>
              </a:rPr>
              <a:t>          </a:t>
            </a:r>
            <a:r>
              <a:rPr lang="fr-FR" sz="800" b="1" dirty="0" smtClean="0">
                <a:solidFill>
                  <a:srgbClr val="0000CF"/>
                </a:solidFill>
                <a:latin typeface="Cambria Math" panose="02040503050406030204" pitchFamily="18" charset="0"/>
              </a:rPr>
              <a:t>1      141</a:t>
            </a:r>
            <a:endParaRPr lang="fr-FR" sz="800" b="1" dirty="0">
              <a:solidFill>
                <a:srgbClr val="0000CF"/>
              </a:solidFill>
              <a:latin typeface="Cambria Math" panose="02040503050406030204" pitchFamily="18" charset="0"/>
            </a:endParaRPr>
          </a:p>
          <a:p>
            <a:r>
              <a:rPr lang="fr-FR" sz="800" dirty="0">
                <a:solidFill>
                  <a:srgbClr val="000000"/>
                </a:solidFill>
                <a:latin typeface="Cambria Math" panose="02040503050406030204" pitchFamily="18" charset="0"/>
              </a:rPr>
              <a:t>cap_sol_progr       </a:t>
            </a:r>
            <a:r>
              <a:rPr lang="fr-FR" sz="800" dirty="0" smtClean="0">
                <a:solidFill>
                  <a:srgbClr val="000000"/>
                </a:solidFill>
                <a:latin typeface="Cambria Math" panose="02040503050406030204" pitchFamily="18" charset="0"/>
              </a:rPr>
              <a:t>          </a:t>
            </a:r>
            <a:r>
              <a:rPr lang="fr-FR" sz="800" b="1" dirty="0" smtClean="0">
                <a:solidFill>
                  <a:srgbClr val="0000CF"/>
                </a:solidFill>
                <a:latin typeface="Cambria Math" panose="02040503050406030204" pitchFamily="18" charset="0"/>
              </a:rPr>
              <a:t>2      </a:t>
            </a:r>
            <a:r>
              <a:rPr lang="fr-FR" sz="800" b="1" dirty="0">
                <a:solidFill>
                  <a:srgbClr val="0000CF"/>
                </a:solidFill>
                <a:latin typeface="Cambria Math" panose="02040503050406030204" pitchFamily="18" charset="0"/>
              </a:rPr>
              <a:t>163</a:t>
            </a:r>
          </a:p>
          <a:p>
            <a:r>
              <a:rPr lang="fr-FR" sz="800" dirty="0">
                <a:solidFill>
                  <a:srgbClr val="000000"/>
                </a:solidFill>
                <a:latin typeface="Cambria Math" panose="02040503050406030204" pitchFamily="18" charset="0"/>
              </a:rPr>
              <a:t>cap_sol_progr       </a:t>
            </a:r>
            <a:r>
              <a:rPr lang="fr-FR" sz="800" dirty="0" smtClean="0">
                <a:solidFill>
                  <a:srgbClr val="000000"/>
                </a:solidFill>
                <a:latin typeface="Cambria Math" panose="02040503050406030204" pitchFamily="18" charset="0"/>
              </a:rPr>
              <a:t>          </a:t>
            </a:r>
            <a:r>
              <a:rPr lang="fr-FR" sz="800" b="1" dirty="0" smtClean="0">
                <a:solidFill>
                  <a:srgbClr val="0000CF"/>
                </a:solidFill>
                <a:latin typeface="Cambria Math" panose="02040503050406030204" pitchFamily="18" charset="0"/>
              </a:rPr>
              <a:t>8      </a:t>
            </a:r>
            <a:r>
              <a:rPr lang="fr-FR" sz="800" b="1" dirty="0">
                <a:solidFill>
                  <a:srgbClr val="0000CF"/>
                </a:solidFill>
                <a:latin typeface="Cambria Math" panose="02040503050406030204" pitchFamily="18" charset="0"/>
              </a:rPr>
              <a:t>222</a:t>
            </a:r>
          </a:p>
          <a:p>
            <a:r>
              <a:rPr lang="fr-FR" sz="800" dirty="0">
                <a:latin typeface="Cambria Math" panose="02040503050406030204" pitchFamily="18" charset="0"/>
              </a:rPr>
              <a:t>            </a:t>
            </a:r>
            <a:r>
              <a:rPr lang="fr-FR" sz="800" dirty="0" smtClean="0">
                <a:latin typeface="Cambria Math" panose="02040503050406030204" pitchFamily="18" charset="0"/>
              </a:rPr>
              <a:t>                   </a:t>
            </a:r>
            <a:r>
              <a:rPr lang="fr-FR" sz="800" b="1" dirty="0" smtClean="0">
                <a:solidFill>
                  <a:srgbClr val="CE5C00"/>
                </a:solidFill>
                <a:latin typeface="Cambria Math" panose="02040503050406030204" pitchFamily="18" charset="0"/>
              </a:rPr>
              <a:t>...</a:t>
            </a:r>
            <a:r>
              <a:rPr lang="fr-FR" sz="800" b="1" dirty="0" smtClean="0">
                <a:solidFill>
                  <a:srgbClr val="000000"/>
                </a:solidFill>
                <a:latin typeface="Cambria Math" panose="02040503050406030204" pitchFamily="18" charset="0"/>
              </a:rPr>
              <a:t>,</a:t>
            </a:r>
            <a:endParaRPr lang="fr-FR" sz="800" b="1" dirty="0">
              <a:solidFill>
                <a:srgbClr val="000000"/>
              </a:solidFill>
              <a:latin typeface="Cambria Math" panose="02040503050406030204" pitchFamily="18" charset="0"/>
            </a:endParaRPr>
          </a:p>
          <a:p>
            <a:r>
              <a:rPr lang="fr-FR" sz="800" dirty="0">
                <a:solidFill>
                  <a:srgbClr val="000000"/>
                </a:solidFill>
                <a:latin typeface="Cambria Math" panose="02040503050406030204" pitchFamily="18" charset="0"/>
              </a:rPr>
              <a:t>t_demi_percol       </a:t>
            </a:r>
            <a:r>
              <a:rPr lang="fr-FR" sz="800" dirty="0" smtClean="0">
                <a:solidFill>
                  <a:srgbClr val="000000"/>
                </a:solidFill>
                <a:latin typeface="Cambria Math" panose="02040503050406030204" pitchFamily="18" charset="0"/>
              </a:rPr>
              <a:t>          </a:t>
            </a:r>
            <a:r>
              <a:rPr lang="fr-FR" sz="800" b="1" dirty="0" smtClean="0">
                <a:solidFill>
                  <a:srgbClr val="0000CF"/>
                </a:solidFill>
                <a:latin typeface="Cambria Math" panose="02040503050406030204" pitchFamily="18" charset="0"/>
              </a:rPr>
              <a:t>1        15</a:t>
            </a:r>
            <a:endParaRPr lang="fr-FR" sz="800" b="1" dirty="0">
              <a:solidFill>
                <a:srgbClr val="0000CF"/>
              </a:solidFill>
              <a:latin typeface="Cambria Math" panose="02040503050406030204" pitchFamily="18" charset="0"/>
            </a:endParaRPr>
          </a:p>
          <a:p>
            <a:r>
              <a:rPr lang="fr-FR" sz="800" dirty="0">
                <a:solidFill>
                  <a:srgbClr val="000000"/>
                </a:solidFill>
                <a:latin typeface="Cambria Math" panose="02040503050406030204" pitchFamily="18" charset="0"/>
              </a:rPr>
              <a:t>t_demi_percol       </a:t>
            </a:r>
            <a:r>
              <a:rPr lang="fr-FR" sz="800" dirty="0" smtClean="0">
                <a:solidFill>
                  <a:srgbClr val="000000"/>
                </a:solidFill>
                <a:latin typeface="Cambria Math" panose="02040503050406030204" pitchFamily="18" charset="0"/>
              </a:rPr>
              <a:t>          </a:t>
            </a:r>
            <a:r>
              <a:rPr lang="fr-FR" sz="800" b="1" dirty="0" smtClean="0">
                <a:solidFill>
                  <a:srgbClr val="0000CF"/>
                </a:solidFill>
                <a:latin typeface="Cambria Math" panose="02040503050406030204" pitchFamily="18" charset="0"/>
              </a:rPr>
              <a:t>2        70</a:t>
            </a:r>
            <a:endParaRPr lang="fr-FR" sz="800" b="1" dirty="0">
              <a:solidFill>
                <a:srgbClr val="0000CF"/>
              </a:solidFill>
              <a:latin typeface="Cambria Math" panose="02040503050406030204" pitchFamily="18" charset="0"/>
            </a:endParaRPr>
          </a:p>
          <a:p>
            <a:r>
              <a:rPr lang="fr-FR" sz="800" dirty="0">
                <a:solidFill>
                  <a:srgbClr val="000000"/>
                </a:solidFill>
                <a:latin typeface="Cambria Math" panose="02040503050406030204" pitchFamily="18" charset="0"/>
              </a:rPr>
              <a:t>t_demi_percol       </a:t>
            </a:r>
            <a:r>
              <a:rPr lang="fr-FR" sz="800" dirty="0" smtClean="0">
                <a:solidFill>
                  <a:srgbClr val="000000"/>
                </a:solidFill>
                <a:latin typeface="Cambria Math" panose="02040503050406030204" pitchFamily="18" charset="0"/>
              </a:rPr>
              <a:t>          </a:t>
            </a:r>
            <a:r>
              <a:rPr lang="fr-FR" sz="800" b="1" dirty="0" smtClean="0">
                <a:solidFill>
                  <a:srgbClr val="0000CF"/>
                </a:solidFill>
                <a:latin typeface="Cambria Math" panose="02040503050406030204" pitchFamily="18" charset="0"/>
              </a:rPr>
              <a:t>8      161</a:t>
            </a:r>
            <a:endParaRPr lang="fr-FR" sz="800" b="1" dirty="0">
              <a:solidFill>
                <a:srgbClr val="0000CF"/>
              </a:solidFill>
              <a:latin typeface="Cambria Math" panose="02040503050406030204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485361" y="2200723"/>
            <a:ext cx="3115733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50" dirty="0">
                <a:solidFill>
                  <a:srgbClr val="000000"/>
                </a:solidFill>
                <a:latin typeface="Cambria Math" panose="02040503050406030204" pitchFamily="18" charset="0"/>
              </a:rPr>
              <a:t>ms</a:t>
            </a:r>
            <a:r>
              <a:rPr lang="fr-FR" sz="1050" dirty="0">
                <a:solidFill>
                  <a:srgbClr val="CE5C00"/>
                </a:solidFill>
                <a:latin typeface="Cambria Math" panose="02040503050406030204" pitchFamily="18" charset="0"/>
              </a:rPr>
              <a:t>.</a:t>
            </a:r>
            <a:r>
              <a:rPr lang="fr-FR" sz="1050" b="1" dirty="0">
                <a:solidFill>
                  <a:srgbClr val="000000"/>
                </a:solidFill>
                <a:latin typeface="Cambria Math" panose="02040503050406030204" pitchFamily="18" charset="0"/>
              </a:rPr>
              <a:t>get_data</a:t>
            </a:r>
            <a:r>
              <a:rPr lang="fr-FR" sz="1050" dirty="0">
                <a:solidFill>
                  <a:srgbClr val="000000"/>
                </a:solidFill>
                <a:latin typeface="Cambria Math" panose="02040503050406030204" pitchFamily="18" charset="0"/>
              </a:rPr>
              <a:t>(soilprop</a:t>
            </a:r>
            <a:r>
              <a:rPr lang="fr-FR" sz="1050" dirty="0">
                <a:solidFill>
                  <a:srgbClr val="CE5C00"/>
                </a:solidFill>
                <a:latin typeface="Cambria Math" panose="02040503050406030204" pitchFamily="18" charset="0"/>
              </a:rPr>
              <a:t>=</a:t>
            </a:r>
            <a:r>
              <a:rPr lang="fr-FR" sz="1050" dirty="0">
                <a:solidFill>
                  <a:srgbClr val="3465A4"/>
                </a:solidFill>
                <a:latin typeface="Cambria Math" panose="02040503050406030204" pitchFamily="18" charset="0"/>
              </a:rPr>
              <a:t>None</a:t>
            </a:r>
            <a:r>
              <a:rPr lang="fr-FR" sz="1050" dirty="0">
                <a:solidFill>
                  <a:srgbClr val="000000"/>
                </a:solidFill>
                <a:latin typeface="Cambria Math" panose="02040503050406030204" pitchFamily="18" charset="0"/>
              </a:rPr>
              <a:t>, zone</a:t>
            </a:r>
            <a:r>
              <a:rPr lang="fr-FR" sz="1050" dirty="0">
                <a:solidFill>
                  <a:srgbClr val="CE5C00"/>
                </a:solidFill>
                <a:latin typeface="Cambria Math" panose="02040503050406030204" pitchFamily="18" charset="0"/>
              </a:rPr>
              <a:t>=</a:t>
            </a:r>
            <a:r>
              <a:rPr lang="fr-FR" sz="1050" dirty="0">
                <a:solidFill>
                  <a:srgbClr val="3465A4"/>
                </a:solidFill>
                <a:latin typeface="Cambria Math" panose="02040503050406030204" pitchFamily="18" charset="0"/>
              </a:rPr>
              <a:t>None</a:t>
            </a:r>
            <a:r>
              <a:rPr lang="fr-FR" sz="1050" dirty="0">
                <a:solidFill>
                  <a:srgbClr val="000000"/>
                </a:solidFill>
                <a:latin typeface="Cambria Math" panose="02040503050406030204" pitchFamily="18" charset="0"/>
              </a:rPr>
              <a:t>,</a:t>
            </a:r>
          </a:p>
          <a:p>
            <a:r>
              <a:rPr lang="fr-FR" sz="1050" dirty="0">
                <a:latin typeface="Cambria Math" panose="02040503050406030204" pitchFamily="18" charset="0"/>
              </a:rPr>
              <a:t>            </a:t>
            </a:r>
            <a:r>
              <a:rPr lang="fr-FR" sz="1050" dirty="0" smtClean="0">
                <a:latin typeface="Cambria Math" panose="02040503050406030204" pitchFamily="18" charset="0"/>
              </a:rPr>
              <a:t>             </a:t>
            </a:r>
            <a:r>
              <a:rPr lang="fr-FR" sz="1050" dirty="0" smtClean="0">
                <a:solidFill>
                  <a:srgbClr val="000000"/>
                </a:solidFill>
                <a:latin typeface="Cambria Math" panose="02040503050406030204" pitchFamily="18" charset="0"/>
              </a:rPr>
              <a:t>as_style</a:t>
            </a:r>
            <a:r>
              <a:rPr lang="fr-FR" sz="1050" dirty="0">
                <a:solidFill>
                  <a:srgbClr val="CE5C00"/>
                </a:solidFill>
                <a:latin typeface="Cambria Math" panose="02040503050406030204" pitchFamily="18" charset="0"/>
              </a:rPr>
              <a:t>=</a:t>
            </a:r>
            <a:r>
              <a:rPr lang="fr-FR" sz="1050" dirty="0">
                <a:solidFill>
                  <a:srgbClr val="4E9A06"/>
                </a:solidFill>
                <a:latin typeface="Cambria Math" panose="02040503050406030204" pitchFamily="18" charset="0"/>
              </a:rPr>
              <a:t>'list-like'</a:t>
            </a:r>
            <a:r>
              <a:rPr lang="fr-FR" sz="1050" dirty="0">
                <a:solidFill>
                  <a:srgbClr val="000000"/>
                </a:solidFill>
                <a:latin typeface="Cambria Math" panose="02040503050406030204" pitchFamily="18" charset="0"/>
              </a:rPr>
              <a:t>, </a:t>
            </a:r>
            <a:r>
              <a:rPr lang="fr-FR" sz="1050" dirty="0">
                <a:solidFill>
                  <a:srgbClr val="CE5C00"/>
                </a:solidFill>
                <a:latin typeface="Cambria Math" panose="02040503050406030204" pitchFamily="18" charset="0"/>
              </a:rPr>
              <a:t>**</a:t>
            </a:r>
            <a:r>
              <a:rPr lang="fr-FR" sz="1050" dirty="0">
                <a:solidFill>
                  <a:srgbClr val="000000"/>
                </a:solidFill>
                <a:latin typeface="Cambria Math" panose="02040503050406030204" pitchFamily="18" charset="0"/>
              </a:rPr>
              <a:t>kwargs)</a:t>
            </a:r>
          </a:p>
          <a:p>
            <a:endParaRPr lang="fr-FR" sz="1050" dirty="0">
              <a:latin typeface="Cambria Math" panose="02040503050406030204" pitchFamily="18" charset="0"/>
            </a:endParaRPr>
          </a:p>
          <a:p>
            <a:r>
              <a:rPr lang="fr-FR" sz="1050" dirty="0">
                <a:solidFill>
                  <a:srgbClr val="000000"/>
                </a:solidFill>
                <a:latin typeface="Cambria Math" panose="02040503050406030204" pitchFamily="18" charset="0"/>
              </a:rPr>
              <a:t>ms</a:t>
            </a:r>
            <a:r>
              <a:rPr lang="fr-FR" sz="1050" dirty="0">
                <a:solidFill>
                  <a:srgbClr val="CE5C00"/>
                </a:solidFill>
                <a:latin typeface="Cambria Math" panose="02040503050406030204" pitchFamily="18" charset="0"/>
              </a:rPr>
              <a:t>.</a:t>
            </a:r>
            <a:r>
              <a:rPr lang="fr-FR" sz="1050" b="1" dirty="0">
                <a:solidFill>
                  <a:srgbClr val="000000"/>
                </a:solidFill>
                <a:latin typeface="Cambria Math" panose="02040503050406030204" pitchFamily="18" charset="0"/>
              </a:rPr>
              <a:t>set_data</a:t>
            </a:r>
            <a:r>
              <a:rPr lang="fr-FR" sz="1050" dirty="0">
                <a:solidFill>
                  <a:srgbClr val="000000"/>
                </a:solidFill>
                <a:latin typeface="Cambria Math" panose="02040503050406030204" pitchFamily="18" charset="0"/>
              </a:rPr>
              <a:t>(soilprop, value, zone</a:t>
            </a:r>
            <a:r>
              <a:rPr lang="fr-FR" sz="1050" dirty="0">
                <a:solidFill>
                  <a:srgbClr val="CE5C00"/>
                </a:solidFill>
                <a:latin typeface="Cambria Math" panose="02040503050406030204" pitchFamily="18" charset="0"/>
              </a:rPr>
              <a:t>=</a:t>
            </a:r>
            <a:r>
              <a:rPr lang="fr-FR" sz="1050" dirty="0">
                <a:solidFill>
                  <a:srgbClr val="3465A4"/>
                </a:solidFill>
                <a:latin typeface="Cambria Math" panose="02040503050406030204" pitchFamily="18" charset="0"/>
              </a:rPr>
              <a:t>None</a:t>
            </a:r>
            <a:r>
              <a:rPr lang="fr-FR" sz="1050" dirty="0" smtClean="0">
                <a:solidFill>
                  <a:srgbClr val="000000"/>
                </a:solidFill>
                <a:latin typeface="Cambria Math" panose="02040503050406030204" pitchFamily="18" charset="0"/>
              </a:rPr>
              <a:t>)</a:t>
            </a:r>
            <a:endParaRPr lang="fr-FR" sz="1050" dirty="0">
              <a:solidFill>
                <a:srgbClr val="000000"/>
              </a:solidFill>
              <a:latin typeface="Cambria Math" panose="020405030504060302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02563" y="4282308"/>
            <a:ext cx="2409634" cy="2154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fr-FR" sz="800" dirty="0">
                <a:solidFill>
                  <a:srgbClr val="000000"/>
                </a:solidFill>
                <a:latin typeface="Cambria Math" panose="02040503050406030204" pitchFamily="18" charset="0"/>
              </a:rPr>
              <a:t>[</a:t>
            </a:r>
            <a:r>
              <a:rPr lang="fr-FR" sz="800" dirty="0">
                <a:solidFill>
                  <a:srgbClr val="4E9A06"/>
                </a:solidFill>
                <a:latin typeface="Cambria Math" panose="02040503050406030204" pitchFamily="18" charset="0"/>
              </a:rPr>
              <a:t>'cap_sol_progr'</a:t>
            </a:r>
            <a:r>
              <a:rPr lang="fr-FR" sz="800" dirty="0">
                <a:solidFill>
                  <a:srgbClr val="000000"/>
                </a:solidFill>
                <a:latin typeface="Cambria Math" panose="02040503050406030204" pitchFamily="18" charset="0"/>
              </a:rPr>
              <a:t>, </a:t>
            </a:r>
            <a:r>
              <a:rPr lang="fr-FR" sz="800" dirty="0">
                <a:solidFill>
                  <a:srgbClr val="4E9A06"/>
                </a:solidFill>
                <a:latin typeface="Cambria Math" panose="02040503050406030204" pitchFamily="18" charset="0"/>
              </a:rPr>
              <a:t>'equ_ruis_perc'</a:t>
            </a:r>
            <a:r>
              <a:rPr lang="fr-FR" sz="800" dirty="0">
                <a:solidFill>
                  <a:srgbClr val="000000"/>
                </a:solidFill>
                <a:latin typeface="Cambria Math" panose="02040503050406030204" pitchFamily="18" charset="0"/>
              </a:rPr>
              <a:t>, </a:t>
            </a:r>
            <a:r>
              <a:rPr lang="fr-FR" sz="800" dirty="0">
                <a:solidFill>
                  <a:srgbClr val="CE5C00"/>
                </a:solidFill>
                <a:latin typeface="Cambria Math" panose="02040503050406030204" pitchFamily="18" charset="0"/>
              </a:rPr>
              <a:t>..</a:t>
            </a:r>
            <a:r>
              <a:rPr lang="fr-FR" sz="800" dirty="0">
                <a:solidFill>
                  <a:srgbClr val="000000"/>
                </a:solidFill>
                <a:latin typeface="Cambria Math" panose="02040503050406030204" pitchFamily="18" charset="0"/>
              </a:rPr>
              <a:t>,  </a:t>
            </a:r>
            <a:r>
              <a:rPr lang="fr-FR" sz="800" dirty="0">
                <a:solidFill>
                  <a:srgbClr val="4E9A06"/>
                </a:solidFill>
                <a:latin typeface="Cambria Math" panose="02040503050406030204" pitchFamily="18" charset="0"/>
              </a:rPr>
              <a:t>'t_demi_percol'</a:t>
            </a:r>
            <a:r>
              <a:rPr lang="fr-FR" sz="800" dirty="0">
                <a:solidFill>
                  <a:srgbClr val="000000"/>
                </a:solidFill>
                <a:latin typeface="Cambria Math" panose="02040503050406030204" pitchFamily="18" charset="0"/>
              </a:rPr>
              <a:t>]</a:t>
            </a:r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11" t="8240" r="28389" b="7871"/>
          <a:stretch/>
        </p:blipFill>
        <p:spPr>
          <a:xfrm>
            <a:off x="7240722" y="2621939"/>
            <a:ext cx="4476415" cy="3576396"/>
          </a:xfrm>
          <a:prstGeom prst="rect">
            <a:avLst/>
          </a:prstGeom>
        </p:spPr>
      </p:pic>
      <p:sp>
        <p:nvSpPr>
          <p:cNvPr id="17" name="ZoneTexte 16"/>
          <p:cNvSpPr txBox="1"/>
          <p:nvPr/>
        </p:nvSpPr>
        <p:spPr>
          <a:xfrm>
            <a:off x="3652764" y="1906374"/>
            <a:ext cx="20280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i="1" dirty="0"/>
              <a:t>Extraction/modification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485361" y="3470308"/>
            <a:ext cx="2901756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fr-FR" sz="1050" dirty="0">
                <a:solidFill>
                  <a:srgbClr val="000000"/>
                </a:solidFill>
                <a:latin typeface="Cambria Math" panose="02040503050406030204" pitchFamily="18" charset="0"/>
              </a:rPr>
              <a:t>ms</a:t>
            </a:r>
            <a:r>
              <a:rPr lang="fr-FR" sz="1050" dirty="0">
                <a:solidFill>
                  <a:srgbClr val="CE5C00"/>
                </a:solidFill>
                <a:latin typeface="Cambria Math" panose="02040503050406030204" pitchFamily="18" charset="0"/>
              </a:rPr>
              <a:t>.</a:t>
            </a:r>
            <a:r>
              <a:rPr lang="fr-FR" sz="1050" b="1" dirty="0">
                <a:solidFill>
                  <a:srgbClr val="000000"/>
                </a:solidFill>
                <a:latin typeface="Cambria Math" panose="02040503050406030204" pitchFamily="18" charset="0"/>
              </a:rPr>
              <a:t>write_data</a:t>
            </a:r>
            <a:r>
              <a:rPr lang="fr-FR" sz="1050" dirty="0">
                <a:solidFill>
                  <a:srgbClr val="000000"/>
                </a:solidFill>
                <a:latin typeface="Cambria Math" panose="02040503050406030204" pitchFamily="18" charset="0"/>
              </a:rPr>
              <a:t>(soilprop</a:t>
            </a:r>
            <a:r>
              <a:rPr lang="fr-FR" sz="1050" dirty="0">
                <a:solidFill>
                  <a:srgbClr val="CE5C00"/>
                </a:solidFill>
                <a:latin typeface="Cambria Math" panose="02040503050406030204" pitchFamily="18" charset="0"/>
              </a:rPr>
              <a:t>=</a:t>
            </a:r>
            <a:r>
              <a:rPr lang="fr-FR" sz="1050" dirty="0">
                <a:solidFill>
                  <a:srgbClr val="3465A4"/>
                </a:solidFill>
                <a:latin typeface="Cambria Math" panose="02040503050406030204" pitchFamily="18" charset="0"/>
              </a:rPr>
              <a:t>None</a:t>
            </a:r>
            <a:r>
              <a:rPr lang="fr-FR" sz="1050" dirty="0">
                <a:solidFill>
                  <a:srgbClr val="000000"/>
                </a:solidFill>
                <a:latin typeface="Cambria Math" panose="02040503050406030204" pitchFamily="18" charset="0"/>
              </a:rPr>
              <a:t>, martfile</a:t>
            </a:r>
            <a:r>
              <a:rPr lang="fr-FR" sz="1050" dirty="0">
                <a:solidFill>
                  <a:srgbClr val="CE5C00"/>
                </a:solidFill>
                <a:latin typeface="Cambria Math" panose="02040503050406030204" pitchFamily="18" charset="0"/>
              </a:rPr>
              <a:t>=</a:t>
            </a:r>
            <a:r>
              <a:rPr lang="fr-FR" sz="1050" dirty="0">
                <a:solidFill>
                  <a:srgbClr val="3465A4"/>
                </a:solidFill>
                <a:latin typeface="Cambria Math" panose="02040503050406030204" pitchFamily="18" charset="0"/>
              </a:rPr>
              <a:t>None</a:t>
            </a:r>
            <a:r>
              <a:rPr lang="fr-FR" sz="1050" dirty="0">
                <a:solidFill>
                  <a:srgbClr val="000000"/>
                </a:solidFill>
                <a:latin typeface="Cambria Math" panose="02040503050406030204" pitchFamily="18" charset="0"/>
              </a:rPr>
              <a:t>)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497817" y="5174140"/>
            <a:ext cx="302768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fr-FR" sz="1050" dirty="0" smtClean="0">
                <a:solidFill>
                  <a:srgbClr val="000000"/>
                </a:solidFill>
                <a:latin typeface="Cambria Math" panose="02040503050406030204" pitchFamily="18" charset="0"/>
              </a:rPr>
              <a:t>ms</a:t>
            </a:r>
            <a:r>
              <a:rPr lang="fr-FR" sz="1050" dirty="0" smtClean="0">
                <a:solidFill>
                  <a:srgbClr val="CE5C00"/>
                </a:solidFill>
                <a:latin typeface="Cambria Math" panose="02040503050406030204" pitchFamily="18" charset="0"/>
              </a:rPr>
              <a:t>.</a:t>
            </a:r>
            <a:r>
              <a:rPr lang="fr-FR" sz="1050" b="1" dirty="0" smtClean="0">
                <a:solidFill>
                  <a:srgbClr val="000000"/>
                </a:solidFill>
                <a:latin typeface="Cambria Math" panose="02040503050406030204" pitchFamily="18" charset="0"/>
              </a:rPr>
              <a:t>to_shapefile</a:t>
            </a:r>
            <a:r>
              <a:rPr lang="fr-FR" sz="1050" dirty="0" smtClean="0">
                <a:solidFill>
                  <a:srgbClr val="000000"/>
                </a:solidFill>
                <a:latin typeface="Cambria Math" panose="02040503050406030204" pitchFamily="18" charset="0"/>
              </a:rPr>
              <a:t>(soilprop</a:t>
            </a:r>
            <a:r>
              <a:rPr lang="fr-FR" sz="1050" dirty="0">
                <a:solidFill>
                  <a:srgbClr val="000000"/>
                </a:solidFill>
                <a:latin typeface="Cambria Math" panose="02040503050406030204" pitchFamily="18" charset="0"/>
              </a:rPr>
              <a:t>, filename, </a:t>
            </a:r>
            <a:r>
              <a:rPr lang="fr-FR" sz="1050" dirty="0">
                <a:solidFill>
                  <a:srgbClr val="CE5C00"/>
                </a:solidFill>
                <a:latin typeface="Cambria Math" panose="02040503050406030204" pitchFamily="18" charset="0"/>
              </a:rPr>
              <a:t>**</a:t>
            </a:r>
            <a:r>
              <a:rPr lang="fr-FR" sz="1050" dirty="0">
                <a:solidFill>
                  <a:srgbClr val="000000"/>
                </a:solidFill>
                <a:latin typeface="Cambria Math" panose="02040503050406030204" pitchFamily="18" charset="0"/>
              </a:rPr>
              <a:t>kwargs)</a:t>
            </a:r>
          </a:p>
        </p:txBody>
      </p:sp>
      <p:sp>
        <p:nvSpPr>
          <p:cNvPr id="19" name="ZoneTexte 18"/>
          <p:cNvSpPr txBox="1"/>
          <p:nvPr/>
        </p:nvSpPr>
        <p:spPr>
          <a:xfrm>
            <a:off x="3650401" y="3124423"/>
            <a:ext cx="20280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i="1" dirty="0"/>
              <a:t>E</a:t>
            </a:r>
            <a:r>
              <a:rPr lang="fr-FR" sz="1400" b="1" i="1" dirty="0" smtClean="0"/>
              <a:t>criture</a:t>
            </a:r>
            <a:endParaRPr lang="fr-FR" sz="1400" b="1" i="1" dirty="0"/>
          </a:p>
        </p:txBody>
      </p:sp>
      <p:sp>
        <p:nvSpPr>
          <p:cNvPr id="20" name="ZoneTexte 19"/>
          <p:cNvSpPr txBox="1"/>
          <p:nvPr/>
        </p:nvSpPr>
        <p:spPr>
          <a:xfrm>
            <a:off x="3665219" y="3963121"/>
            <a:ext cx="20469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i="1" dirty="0"/>
              <a:t>E</a:t>
            </a:r>
            <a:r>
              <a:rPr lang="fr-FR" sz="1400" b="1" i="1" dirty="0" smtClean="0"/>
              <a:t>chantillonage spatial</a:t>
            </a:r>
            <a:endParaRPr lang="fr-FR" sz="1400" b="1" i="1" dirty="0"/>
          </a:p>
        </p:txBody>
      </p:sp>
      <p:sp>
        <p:nvSpPr>
          <p:cNvPr id="14" name="Rectangle 13"/>
          <p:cNvSpPr/>
          <p:nvPr/>
        </p:nvSpPr>
        <p:spPr>
          <a:xfrm>
            <a:off x="3487723" y="4250185"/>
            <a:ext cx="1625766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fr-FR" sz="1050" dirty="0">
                <a:solidFill>
                  <a:srgbClr val="000000"/>
                </a:solidFill>
                <a:latin typeface="Cambria Math" panose="02040503050406030204" pitchFamily="18" charset="0"/>
              </a:rPr>
              <a:t>ms</a:t>
            </a:r>
            <a:r>
              <a:rPr lang="fr-FR" sz="1050" dirty="0">
                <a:solidFill>
                  <a:srgbClr val="CE5C00"/>
                </a:solidFill>
                <a:latin typeface="Cambria Math" panose="02040503050406030204" pitchFamily="18" charset="0"/>
              </a:rPr>
              <a:t>.</a:t>
            </a:r>
            <a:r>
              <a:rPr lang="fr-FR" sz="1050" b="1" dirty="0">
                <a:solidFill>
                  <a:srgbClr val="000000"/>
                </a:solidFill>
                <a:latin typeface="Cambria Math" panose="02040503050406030204" pitchFamily="18" charset="0"/>
              </a:rPr>
              <a:t>sample</a:t>
            </a:r>
            <a:r>
              <a:rPr lang="fr-FR" sz="1050" dirty="0">
                <a:solidFill>
                  <a:srgbClr val="000000"/>
                </a:solidFill>
                <a:latin typeface="Cambria Math" panose="02040503050406030204" pitchFamily="18" charset="0"/>
              </a:rPr>
              <a:t>(soilprop, x, y)</a:t>
            </a:r>
          </a:p>
        </p:txBody>
      </p:sp>
      <p:sp>
        <p:nvSpPr>
          <p:cNvPr id="23" name="ZoneTexte 22"/>
          <p:cNvSpPr txBox="1"/>
          <p:nvPr/>
        </p:nvSpPr>
        <p:spPr>
          <a:xfrm>
            <a:off x="3808178" y="4865072"/>
            <a:ext cx="17811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i="1" dirty="0" smtClean="0"/>
              <a:t>Export vectoriel</a:t>
            </a:r>
            <a:endParaRPr lang="fr-FR" sz="1400" b="1" i="1" dirty="0"/>
          </a:p>
        </p:txBody>
      </p:sp>
      <p:sp>
        <p:nvSpPr>
          <p:cNvPr id="18" name="Rectangle 17"/>
          <p:cNvSpPr/>
          <p:nvPr/>
        </p:nvSpPr>
        <p:spPr>
          <a:xfrm>
            <a:off x="7011956" y="2200723"/>
            <a:ext cx="1794081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fr-FR" sz="1050" dirty="0">
                <a:solidFill>
                  <a:srgbClr val="000000"/>
                </a:solidFill>
                <a:latin typeface="Cambria Math" panose="02040503050406030204" pitchFamily="18" charset="0"/>
              </a:rPr>
              <a:t>ms</a:t>
            </a:r>
            <a:r>
              <a:rPr lang="fr-FR" sz="1050" dirty="0">
                <a:solidFill>
                  <a:srgbClr val="CE5C00"/>
                </a:solidFill>
                <a:latin typeface="Cambria Math" panose="02040503050406030204" pitchFamily="18" charset="0"/>
              </a:rPr>
              <a:t>.</a:t>
            </a:r>
            <a:r>
              <a:rPr lang="fr-FR" sz="1050" b="1" dirty="0">
                <a:solidFill>
                  <a:srgbClr val="000000"/>
                </a:solidFill>
                <a:latin typeface="Cambria Math" panose="02040503050406030204" pitchFamily="18" charset="0"/>
              </a:rPr>
              <a:t>plot</a:t>
            </a:r>
            <a:r>
              <a:rPr lang="fr-FR" sz="1050" dirty="0">
                <a:solidFill>
                  <a:srgbClr val="000000"/>
                </a:solidFill>
                <a:latin typeface="Cambria Math" panose="02040503050406030204" pitchFamily="18" charset="0"/>
              </a:rPr>
              <a:t>(soilprop, </a:t>
            </a:r>
            <a:r>
              <a:rPr lang="fr-FR" sz="1050" dirty="0">
                <a:solidFill>
                  <a:srgbClr val="CE5C00"/>
                </a:solidFill>
                <a:latin typeface="Cambria Math" panose="02040503050406030204" pitchFamily="18" charset="0"/>
              </a:rPr>
              <a:t>**</a:t>
            </a:r>
            <a:r>
              <a:rPr lang="fr-FR" sz="1050" dirty="0">
                <a:solidFill>
                  <a:srgbClr val="000000"/>
                </a:solidFill>
                <a:latin typeface="Cambria Math" panose="02040503050406030204" pitchFamily="18" charset="0"/>
              </a:rPr>
              <a:t>kwargs)</a:t>
            </a:r>
          </a:p>
        </p:txBody>
      </p:sp>
      <p:sp>
        <p:nvSpPr>
          <p:cNvPr id="26" name="ZoneTexte 25"/>
          <p:cNvSpPr txBox="1"/>
          <p:nvPr/>
        </p:nvSpPr>
        <p:spPr>
          <a:xfrm>
            <a:off x="7749984" y="1906374"/>
            <a:ext cx="20469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i="1" dirty="0" smtClean="0"/>
              <a:t>Visualisation</a:t>
            </a:r>
            <a:endParaRPr lang="fr-FR" sz="1400" b="1" i="1" dirty="0"/>
          </a:p>
        </p:txBody>
      </p:sp>
      <p:sp>
        <p:nvSpPr>
          <p:cNvPr id="22" name="Rectangle 21"/>
          <p:cNvSpPr/>
          <p:nvPr/>
        </p:nvSpPr>
        <p:spPr>
          <a:xfrm>
            <a:off x="6165395" y="781104"/>
            <a:ext cx="154657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200" dirty="0">
                <a:solidFill>
                  <a:srgbClr val="000000"/>
                </a:solidFill>
                <a:latin typeface="Cambria Math" panose="02040503050406030204" pitchFamily="18" charset="0"/>
              </a:rPr>
              <a:t>mm</a:t>
            </a:r>
            <a:r>
              <a:rPr lang="fr-FR" sz="1200" dirty="0">
                <a:solidFill>
                  <a:srgbClr val="CE5C00"/>
                </a:solidFill>
                <a:latin typeface="Cambria Math" panose="02040503050406030204" pitchFamily="18" charset="0"/>
              </a:rPr>
              <a:t>.</a:t>
            </a:r>
            <a:r>
              <a:rPr lang="fr-FR" sz="1200" b="1" dirty="0">
                <a:solidFill>
                  <a:srgbClr val="000000"/>
                </a:solidFill>
                <a:latin typeface="Cambria Math" panose="02040503050406030204" pitchFamily="18" charset="0"/>
              </a:rPr>
              <a:t>load_prop</a:t>
            </a:r>
            <a:r>
              <a:rPr lang="fr-FR" sz="1200" dirty="0" smtClean="0">
                <a:solidFill>
                  <a:srgbClr val="000000"/>
                </a:solidFill>
                <a:latin typeface="Cambria Math" panose="02040503050406030204" pitchFamily="18" charset="0"/>
              </a:rPr>
              <a:t>(</a:t>
            </a:r>
            <a:r>
              <a:rPr lang="fr-FR" sz="1200" dirty="0" smtClean="0">
                <a:solidFill>
                  <a:srgbClr val="4E9A06"/>
                </a:solidFill>
                <a:latin typeface="Cambria Math" panose="02040503050406030204" pitchFamily="18" charset="0"/>
              </a:rPr>
              <a:t>‘soil'</a:t>
            </a:r>
            <a:r>
              <a:rPr lang="fr-FR" sz="1200" dirty="0" smtClean="0">
                <a:solidFill>
                  <a:srgbClr val="000000"/>
                </a:solidFill>
                <a:latin typeface="Cambria Math" panose="02040503050406030204" pitchFamily="18" charset="0"/>
              </a:rPr>
              <a:t>)</a:t>
            </a:r>
            <a:endParaRPr lang="fr-FR" sz="1200" dirty="0">
              <a:solidFill>
                <a:srgbClr val="000000"/>
              </a:solidFill>
              <a:latin typeface="Cambria Math" panose="02040503050406030204" pitchFamily="18" charset="0"/>
            </a:endParaRPr>
          </a:p>
        </p:txBody>
      </p:sp>
      <p:cxnSp>
        <p:nvCxnSpPr>
          <p:cNvPr id="24" name="Connecteur droit avec flèche 23"/>
          <p:cNvCxnSpPr/>
          <p:nvPr/>
        </p:nvCxnSpPr>
        <p:spPr>
          <a:xfrm>
            <a:off x="5805395" y="935387"/>
            <a:ext cx="3600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ZoneTexte 24"/>
          <p:cNvSpPr txBox="1"/>
          <p:nvPr/>
        </p:nvSpPr>
        <p:spPr>
          <a:xfrm>
            <a:off x="4619039" y="788798"/>
            <a:ext cx="121555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i="1" dirty="0" smtClean="0"/>
              <a:t>version utilisateur</a:t>
            </a:r>
            <a:endParaRPr lang="fr-FR" sz="1100" i="1" dirty="0"/>
          </a:p>
        </p:txBody>
      </p:sp>
    </p:spTree>
    <p:extLst>
      <p:ext uri="{BB962C8B-B14F-4D97-AF65-F5344CB8AC3E}">
        <p14:creationId xmlns:p14="http://schemas.microsoft.com/office/powerpoint/2010/main" val="2999917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AFF33B1D-BF6D-A644-83D0-588E6CB74E13}"/>
              </a:ext>
            </a:extLst>
          </p:cNvPr>
          <p:cNvSpPr txBox="1"/>
          <p:nvPr/>
        </p:nvSpPr>
        <p:spPr>
          <a:xfrm>
            <a:off x="0" y="0"/>
            <a:ext cx="26074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 smtClean="0">
                <a:latin typeface="+mj-lt"/>
              </a:rPr>
              <a:t>Champs simulés</a:t>
            </a:r>
            <a:endParaRPr lang="fr-FR" sz="2800" b="1" dirty="0">
              <a:latin typeface="+mj-lt"/>
            </a:endParaRPr>
          </a:p>
        </p:txBody>
      </p:sp>
      <p:cxnSp>
        <p:nvCxnSpPr>
          <p:cNvPr id="30" name="Connecteur droit 29"/>
          <p:cNvCxnSpPr/>
          <p:nvPr/>
        </p:nvCxnSpPr>
        <p:spPr>
          <a:xfrm flipV="1">
            <a:off x="123039" y="476289"/>
            <a:ext cx="2376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ZoneTexte 32"/>
          <p:cNvSpPr txBox="1"/>
          <p:nvPr/>
        </p:nvSpPr>
        <p:spPr>
          <a:xfrm>
            <a:off x="123039" y="1337058"/>
            <a:ext cx="193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@ Attributs</a:t>
            </a:r>
            <a:endParaRPr lang="fr-FR" dirty="0"/>
          </a:p>
        </p:txBody>
      </p:sp>
      <p:sp>
        <p:nvSpPr>
          <p:cNvPr id="39" name="ZoneTexte 38"/>
          <p:cNvSpPr txBox="1"/>
          <p:nvPr/>
        </p:nvSpPr>
        <p:spPr>
          <a:xfrm>
            <a:off x="2900143" y="1301498"/>
            <a:ext cx="193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@ Fonctionalités</a:t>
            </a:r>
            <a:endParaRPr lang="fr-FR" dirty="0"/>
          </a:p>
        </p:txBody>
      </p:sp>
      <p:sp>
        <p:nvSpPr>
          <p:cNvPr id="8" name="Rectangle 7"/>
          <p:cNvSpPr/>
          <p:nvPr/>
        </p:nvSpPr>
        <p:spPr>
          <a:xfrm>
            <a:off x="185655" y="1731790"/>
            <a:ext cx="1639721" cy="12234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50" dirty="0" smtClean="0">
                <a:solidFill>
                  <a:srgbClr val="000000"/>
                </a:solidFill>
                <a:latin typeface="Cambria Math" panose="02040503050406030204" pitchFamily="18" charset="0"/>
              </a:rPr>
              <a:t>mfs</a:t>
            </a:r>
            <a:r>
              <a:rPr lang="fr-FR" sz="1050" b="1" dirty="0" smtClean="0">
                <a:solidFill>
                  <a:srgbClr val="CE5C00"/>
                </a:solidFill>
                <a:latin typeface="Cambria Math" panose="02040503050406030204" pitchFamily="18" charset="0"/>
              </a:rPr>
              <a:t>.</a:t>
            </a:r>
            <a:r>
              <a:rPr lang="fr-FR" sz="1050" b="1" dirty="0" smtClean="0">
                <a:solidFill>
                  <a:srgbClr val="000000"/>
                </a:solidFill>
                <a:latin typeface="Cambria Math" panose="02040503050406030204" pitchFamily="18" charset="0"/>
              </a:rPr>
              <a:t>mm </a:t>
            </a:r>
            <a:r>
              <a:rPr lang="fr-FR" sz="1050" i="1" dirty="0">
                <a:solidFill>
                  <a:schemeClr val="accent2"/>
                </a:solidFill>
                <a:latin typeface="Cambria Math" panose="02040503050406030204" pitchFamily="18" charset="0"/>
              </a:rPr>
              <a:t>(MartheModel</a:t>
            </a:r>
            <a:r>
              <a:rPr lang="fr-FR" sz="1050" i="1" dirty="0" smtClean="0">
                <a:solidFill>
                  <a:schemeClr val="accent2"/>
                </a:solidFill>
                <a:latin typeface="Cambria Math" panose="02040503050406030204" pitchFamily="18" charset="0"/>
              </a:rPr>
              <a:t>)</a:t>
            </a:r>
            <a:endParaRPr lang="fr-FR" sz="1050" b="1" dirty="0">
              <a:solidFill>
                <a:srgbClr val="000000"/>
              </a:solidFill>
              <a:latin typeface="Cambria Math" panose="02040503050406030204" pitchFamily="18" charset="0"/>
            </a:endParaRPr>
          </a:p>
          <a:p>
            <a:endParaRPr lang="fr-FR" sz="1050" dirty="0">
              <a:latin typeface="Cambria Math" panose="02040503050406030204" pitchFamily="18" charset="0"/>
            </a:endParaRPr>
          </a:p>
          <a:p>
            <a:r>
              <a:rPr lang="fr-FR" sz="1050" dirty="0" smtClean="0">
                <a:solidFill>
                  <a:srgbClr val="000000"/>
                </a:solidFill>
                <a:latin typeface="Cambria Math" panose="02040503050406030204" pitchFamily="18" charset="0"/>
              </a:rPr>
              <a:t>mfs</a:t>
            </a:r>
            <a:r>
              <a:rPr lang="fr-FR" sz="1050" b="1" dirty="0" smtClean="0">
                <a:solidFill>
                  <a:srgbClr val="CE5C00"/>
                </a:solidFill>
                <a:latin typeface="Cambria Math" panose="02040503050406030204" pitchFamily="18" charset="0"/>
              </a:rPr>
              <a:t>.</a:t>
            </a:r>
            <a:r>
              <a:rPr lang="fr-FR" sz="1050" b="1" dirty="0" smtClean="0">
                <a:solidFill>
                  <a:srgbClr val="000000"/>
                </a:solidFill>
                <a:latin typeface="Cambria Math" panose="02040503050406030204" pitchFamily="18" charset="0"/>
              </a:rPr>
              <a:t>field </a:t>
            </a:r>
            <a:r>
              <a:rPr lang="fr-FR" sz="1050" i="1" dirty="0">
                <a:solidFill>
                  <a:schemeClr val="accent2"/>
                </a:solidFill>
                <a:latin typeface="Cambria Math" panose="02040503050406030204" pitchFamily="18" charset="0"/>
              </a:rPr>
              <a:t>(str</a:t>
            </a:r>
            <a:r>
              <a:rPr lang="fr-FR" sz="1050" i="1" dirty="0" smtClean="0">
                <a:solidFill>
                  <a:schemeClr val="accent2"/>
                </a:solidFill>
                <a:latin typeface="Cambria Math" panose="02040503050406030204" pitchFamily="18" charset="0"/>
              </a:rPr>
              <a:t>)</a:t>
            </a:r>
            <a:endParaRPr lang="fr-FR" sz="1050" b="1" dirty="0">
              <a:solidFill>
                <a:srgbClr val="000000"/>
              </a:solidFill>
              <a:latin typeface="Cambria Math" panose="02040503050406030204" pitchFamily="18" charset="0"/>
            </a:endParaRPr>
          </a:p>
          <a:p>
            <a:endParaRPr lang="fr-FR" sz="1050" dirty="0">
              <a:latin typeface="Cambria Math" panose="02040503050406030204" pitchFamily="18" charset="0"/>
            </a:endParaRPr>
          </a:p>
          <a:p>
            <a:r>
              <a:rPr lang="fr-FR" sz="1050" dirty="0" smtClean="0">
                <a:solidFill>
                  <a:srgbClr val="000000"/>
                </a:solidFill>
                <a:latin typeface="Cambria Math" panose="02040503050406030204" pitchFamily="18" charset="0"/>
              </a:rPr>
              <a:t>mfs</a:t>
            </a:r>
            <a:r>
              <a:rPr lang="fr-FR" sz="1050" b="1" dirty="0" smtClean="0">
                <a:solidFill>
                  <a:srgbClr val="CE5C00"/>
                </a:solidFill>
                <a:latin typeface="Cambria Math" panose="02040503050406030204" pitchFamily="18" charset="0"/>
              </a:rPr>
              <a:t>.</a:t>
            </a:r>
            <a:r>
              <a:rPr lang="fr-FR" sz="1050" b="1" dirty="0" smtClean="0">
                <a:solidFill>
                  <a:srgbClr val="000000"/>
                </a:solidFill>
                <a:latin typeface="Cambria Math" panose="02040503050406030204" pitchFamily="18" charset="0"/>
              </a:rPr>
              <a:t>simfile </a:t>
            </a:r>
            <a:r>
              <a:rPr lang="fr-FR" sz="1050" i="1" dirty="0" smtClean="0">
                <a:solidFill>
                  <a:schemeClr val="accent2"/>
                </a:solidFill>
                <a:latin typeface="Cambria Math" panose="02040503050406030204" pitchFamily="18" charset="0"/>
              </a:rPr>
              <a:t>(str)</a:t>
            </a:r>
          </a:p>
          <a:p>
            <a:endParaRPr lang="fr-FR" sz="1050" i="1" dirty="0">
              <a:solidFill>
                <a:schemeClr val="accent2"/>
              </a:solidFill>
              <a:latin typeface="Cambria Math" panose="02040503050406030204" pitchFamily="18" charset="0"/>
            </a:endParaRPr>
          </a:p>
          <a:p>
            <a:r>
              <a:rPr lang="fr-FR" sz="1050" dirty="0" smtClean="0">
                <a:solidFill>
                  <a:srgbClr val="000000"/>
                </a:solidFill>
                <a:latin typeface="Cambria Math" panose="02040503050406030204" pitchFamily="18" charset="0"/>
              </a:rPr>
              <a:t>mfs</a:t>
            </a:r>
            <a:r>
              <a:rPr lang="fr-FR" sz="1050" b="1" dirty="0" smtClean="0">
                <a:solidFill>
                  <a:srgbClr val="CE5C00"/>
                </a:solidFill>
                <a:latin typeface="Cambria Math" panose="02040503050406030204" pitchFamily="18" charset="0"/>
              </a:rPr>
              <a:t>.</a:t>
            </a:r>
            <a:r>
              <a:rPr lang="fr-FR" sz="1050" b="1" dirty="0" smtClean="0">
                <a:solidFill>
                  <a:srgbClr val="000000"/>
                </a:solidFill>
                <a:latin typeface="Cambria Math" panose="02040503050406030204" pitchFamily="18" charset="0"/>
              </a:rPr>
              <a:t>data </a:t>
            </a:r>
            <a:r>
              <a:rPr lang="fr-FR" sz="1050" i="1" dirty="0" smtClean="0">
                <a:solidFill>
                  <a:schemeClr val="accent2"/>
                </a:solidFill>
                <a:latin typeface="Cambria Math" panose="02040503050406030204" pitchFamily="18" charset="0"/>
              </a:rPr>
              <a:t>(dict)</a:t>
            </a:r>
          </a:p>
        </p:txBody>
      </p:sp>
      <p:sp>
        <p:nvSpPr>
          <p:cNvPr id="5" name="Rectangle 4"/>
          <p:cNvSpPr/>
          <p:nvPr/>
        </p:nvSpPr>
        <p:spPr>
          <a:xfrm>
            <a:off x="3657330" y="459818"/>
            <a:ext cx="567971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400" dirty="0" smtClean="0">
                <a:solidFill>
                  <a:srgbClr val="000000"/>
                </a:solidFill>
                <a:latin typeface="Cambria Math" panose="02040503050406030204" pitchFamily="18" charset="0"/>
              </a:rPr>
              <a:t>mfs = </a:t>
            </a:r>
            <a:r>
              <a:rPr lang="fr-FR" sz="1400" b="1" dirty="0" smtClean="0">
                <a:solidFill>
                  <a:srgbClr val="000000"/>
                </a:solidFill>
                <a:latin typeface="Cambria Math" panose="02040503050406030204" pitchFamily="18" charset="0"/>
              </a:rPr>
              <a:t>MartheFieldSeries</a:t>
            </a:r>
            <a:r>
              <a:rPr lang="fr-FR" sz="1400" dirty="0" smtClean="0">
                <a:solidFill>
                  <a:srgbClr val="000000"/>
                </a:solidFill>
                <a:latin typeface="Cambria Math" panose="02040503050406030204" pitchFamily="18" charset="0"/>
              </a:rPr>
              <a:t>(mm </a:t>
            </a:r>
            <a:r>
              <a:rPr lang="fr-FR" sz="1400" dirty="0">
                <a:solidFill>
                  <a:srgbClr val="CE5C00"/>
                </a:solidFill>
                <a:latin typeface="Cambria Math" panose="02040503050406030204" pitchFamily="18" charset="0"/>
              </a:rPr>
              <a:t>= </a:t>
            </a:r>
            <a:r>
              <a:rPr lang="fr-FR" sz="1400" dirty="0">
                <a:solidFill>
                  <a:srgbClr val="000000"/>
                </a:solidFill>
                <a:latin typeface="Cambria Math" panose="02040503050406030204" pitchFamily="18" charset="0"/>
              </a:rPr>
              <a:t>mm, </a:t>
            </a:r>
            <a:r>
              <a:rPr lang="fr-FR" sz="1400" dirty="0" smtClean="0">
                <a:solidFill>
                  <a:srgbClr val="000000"/>
                </a:solidFill>
                <a:latin typeface="Cambria Math" panose="02040503050406030204" pitchFamily="18" charset="0"/>
              </a:rPr>
              <a:t> field </a:t>
            </a:r>
            <a:r>
              <a:rPr lang="fr-FR" sz="1400" dirty="0">
                <a:solidFill>
                  <a:srgbClr val="CE5C00"/>
                </a:solidFill>
                <a:latin typeface="Cambria Math" panose="02040503050406030204" pitchFamily="18" charset="0"/>
              </a:rPr>
              <a:t>= </a:t>
            </a:r>
            <a:r>
              <a:rPr lang="fr-FR" sz="1400" dirty="0">
                <a:solidFill>
                  <a:srgbClr val="4E9A06"/>
                </a:solidFill>
                <a:latin typeface="Cambria Math" panose="02040503050406030204" pitchFamily="18" charset="0"/>
              </a:rPr>
              <a:t>'charge'</a:t>
            </a:r>
            <a:r>
              <a:rPr lang="fr-FR" sz="1400" dirty="0">
                <a:solidFill>
                  <a:srgbClr val="000000"/>
                </a:solidFill>
                <a:latin typeface="Cambria Math" panose="02040503050406030204" pitchFamily="18" charset="0"/>
              </a:rPr>
              <a:t>, </a:t>
            </a:r>
            <a:r>
              <a:rPr lang="fr-FR" sz="1400" dirty="0" smtClean="0">
                <a:solidFill>
                  <a:srgbClr val="000000"/>
                </a:solidFill>
                <a:latin typeface="Cambria Math" panose="02040503050406030204" pitchFamily="18" charset="0"/>
              </a:rPr>
              <a:t> simfile </a:t>
            </a:r>
            <a:r>
              <a:rPr lang="fr-FR" sz="1400" dirty="0">
                <a:solidFill>
                  <a:srgbClr val="CE5C00"/>
                </a:solidFill>
                <a:latin typeface="Cambria Math" panose="02040503050406030204" pitchFamily="18" charset="0"/>
              </a:rPr>
              <a:t>= </a:t>
            </a:r>
            <a:r>
              <a:rPr lang="fr-FR" sz="1400" dirty="0">
                <a:solidFill>
                  <a:srgbClr val="3465A4"/>
                </a:solidFill>
                <a:latin typeface="Cambria Math" panose="02040503050406030204" pitchFamily="18" charset="0"/>
              </a:rPr>
              <a:t>None</a:t>
            </a:r>
            <a:r>
              <a:rPr lang="fr-FR" sz="1400" dirty="0">
                <a:solidFill>
                  <a:srgbClr val="000000"/>
                </a:solidFill>
                <a:latin typeface="Cambria Math" panose="02040503050406030204" pitchFamily="18" charset="0"/>
              </a:rPr>
              <a:t>)</a:t>
            </a:r>
          </a:p>
        </p:txBody>
      </p:sp>
      <p:sp>
        <p:nvSpPr>
          <p:cNvPr id="10" name="Rectangle 9"/>
          <p:cNvSpPr/>
          <p:nvPr/>
        </p:nvSpPr>
        <p:spPr>
          <a:xfrm>
            <a:off x="2900143" y="5085954"/>
            <a:ext cx="394977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fr-FR" sz="1200" dirty="0">
              <a:latin typeface="Cambria Math" panose="02040503050406030204" pitchFamily="18" charset="0"/>
            </a:endParaRPr>
          </a:p>
          <a:p>
            <a:r>
              <a:rPr lang="fr-FR" sz="1200" dirty="0">
                <a:solidFill>
                  <a:srgbClr val="000000"/>
                </a:solidFill>
                <a:latin typeface="Cambria Math" panose="02040503050406030204" pitchFamily="18" charset="0"/>
              </a:rPr>
              <a:t>mfs</a:t>
            </a:r>
            <a:r>
              <a:rPr lang="fr-FR" sz="1200" dirty="0">
                <a:solidFill>
                  <a:srgbClr val="CE5C00"/>
                </a:solidFill>
                <a:latin typeface="Cambria Math" panose="02040503050406030204" pitchFamily="18" charset="0"/>
              </a:rPr>
              <a:t>.</a:t>
            </a:r>
            <a:r>
              <a:rPr lang="fr-FR" sz="1200" b="1" dirty="0">
                <a:solidFill>
                  <a:srgbClr val="000000"/>
                </a:solidFill>
                <a:latin typeface="Cambria Math" panose="02040503050406030204" pitchFamily="18" charset="0"/>
              </a:rPr>
              <a:t>to_shapefile</a:t>
            </a:r>
            <a:r>
              <a:rPr lang="fr-FR" sz="1200" dirty="0">
                <a:solidFill>
                  <a:srgbClr val="000000"/>
                </a:solidFill>
                <a:latin typeface="Cambria Math" panose="02040503050406030204" pitchFamily="18" charset="0"/>
              </a:rPr>
              <a:t>(filename </a:t>
            </a:r>
            <a:r>
              <a:rPr lang="fr-FR" sz="1200" dirty="0">
                <a:solidFill>
                  <a:srgbClr val="CE5C00"/>
                </a:solidFill>
                <a:latin typeface="Cambria Math" panose="02040503050406030204" pitchFamily="18" charset="0"/>
              </a:rPr>
              <a:t>= </a:t>
            </a:r>
            <a:r>
              <a:rPr lang="fr-FR" sz="1200" dirty="0">
                <a:solidFill>
                  <a:srgbClr val="3465A4"/>
                </a:solidFill>
                <a:latin typeface="Cambria Math" panose="02040503050406030204" pitchFamily="18" charset="0"/>
              </a:rPr>
              <a:t>None</a:t>
            </a:r>
            <a:r>
              <a:rPr lang="fr-FR" sz="1200" dirty="0">
                <a:solidFill>
                  <a:srgbClr val="000000"/>
                </a:solidFill>
                <a:latin typeface="Cambria Math" panose="02040503050406030204" pitchFamily="18" charset="0"/>
              </a:rPr>
              <a:t>, </a:t>
            </a:r>
            <a:r>
              <a:rPr lang="fr-FR" sz="1200" dirty="0" smtClean="0">
                <a:solidFill>
                  <a:srgbClr val="000000"/>
                </a:solidFill>
                <a:latin typeface="Cambria Math" panose="02040503050406030204" pitchFamily="18" charset="0"/>
              </a:rPr>
              <a:t> layer</a:t>
            </a:r>
            <a:r>
              <a:rPr lang="fr-FR" sz="1200" dirty="0" smtClean="0">
                <a:solidFill>
                  <a:srgbClr val="CE5C00"/>
                </a:solidFill>
                <a:latin typeface="Cambria Math" panose="02040503050406030204" pitchFamily="18" charset="0"/>
              </a:rPr>
              <a:t>=</a:t>
            </a:r>
            <a:r>
              <a:rPr lang="fr-FR" sz="1200" dirty="0" smtClean="0">
                <a:solidFill>
                  <a:srgbClr val="0000CF"/>
                </a:solidFill>
                <a:latin typeface="Cambria Math" panose="02040503050406030204" pitchFamily="18" charset="0"/>
              </a:rPr>
              <a:t>0</a:t>
            </a:r>
            <a:r>
              <a:rPr lang="fr-FR" sz="1200" dirty="0">
                <a:solidFill>
                  <a:srgbClr val="000000"/>
                </a:solidFill>
                <a:latin typeface="Cambria Math" panose="02040503050406030204" pitchFamily="18" charset="0"/>
              </a:rPr>
              <a:t>, </a:t>
            </a:r>
            <a:r>
              <a:rPr lang="fr-FR" sz="1200" dirty="0" smtClean="0">
                <a:solidFill>
                  <a:srgbClr val="000000"/>
                </a:solidFill>
                <a:latin typeface="Cambria Math" panose="02040503050406030204" pitchFamily="18" charset="0"/>
              </a:rPr>
              <a:t> inest</a:t>
            </a:r>
            <a:r>
              <a:rPr lang="fr-FR" sz="1200" dirty="0" smtClean="0">
                <a:solidFill>
                  <a:srgbClr val="CE5C00"/>
                </a:solidFill>
                <a:latin typeface="Cambria Math" panose="02040503050406030204" pitchFamily="18" charset="0"/>
              </a:rPr>
              <a:t>=</a:t>
            </a:r>
            <a:r>
              <a:rPr lang="fr-FR" sz="1200" dirty="0" smtClean="0">
                <a:solidFill>
                  <a:srgbClr val="3465A4"/>
                </a:solidFill>
                <a:latin typeface="Cambria Math" panose="02040503050406030204" pitchFamily="18" charset="0"/>
              </a:rPr>
              <a:t>None</a:t>
            </a:r>
            <a:r>
              <a:rPr lang="fr-FR" sz="1200" dirty="0" smtClean="0">
                <a:solidFill>
                  <a:srgbClr val="000000"/>
                </a:solidFill>
                <a:latin typeface="Cambria Math" panose="02040503050406030204" pitchFamily="18" charset="0"/>
              </a:rPr>
              <a:t>, </a:t>
            </a:r>
          </a:p>
          <a:p>
            <a:r>
              <a:rPr lang="fr-FR" sz="1200" dirty="0">
                <a:solidFill>
                  <a:srgbClr val="000000"/>
                </a:solidFill>
                <a:latin typeface="Cambria Math" panose="02040503050406030204" pitchFamily="18" charset="0"/>
              </a:rPr>
              <a:t>	 </a:t>
            </a:r>
            <a:r>
              <a:rPr lang="fr-FR" sz="1200" dirty="0" smtClean="0">
                <a:solidFill>
                  <a:srgbClr val="000000"/>
                </a:solidFill>
                <a:latin typeface="Cambria Math" panose="02040503050406030204" pitchFamily="18" charset="0"/>
              </a:rPr>
              <a:t>    masked_values </a:t>
            </a:r>
            <a:r>
              <a:rPr lang="fr-FR" sz="1200" dirty="0">
                <a:solidFill>
                  <a:srgbClr val="CE5C00"/>
                </a:solidFill>
                <a:latin typeface="Cambria Math" panose="02040503050406030204" pitchFamily="18" charset="0"/>
              </a:rPr>
              <a:t>= </a:t>
            </a:r>
            <a:r>
              <a:rPr lang="fr-FR" sz="1200" dirty="0">
                <a:solidFill>
                  <a:srgbClr val="000000"/>
                </a:solidFill>
                <a:latin typeface="Cambria Math" panose="02040503050406030204" pitchFamily="18" charset="0"/>
              </a:rPr>
              <a:t>[</a:t>
            </a:r>
            <a:r>
              <a:rPr lang="fr-FR" sz="1200" dirty="0">
                <a:solidFill>
                  <a:srgbClr val="CE5C00"/>
                </a:solidFill>
                <a:latin typeface="Cambria Math" panose="02040503050406030204" pitchFamily="18" charset="0"/>
              </a:rPr>
              <a:t>-</a:t>
            </a:r>
            <a:r>
              <a:rPr lang="fr-FR" sz="1200" dirty="0">
                <a:solidFill>
                  <a:srgbClr val="0000CF"/>
                </a:solidFill>
                <a:latin typeface="Cambria Math" panose="02040503050406030204" pitchFamily="18" charset="0"/>
              </a:rPr>
              <a:t>9999</a:t>
            </a:r>
            <a:r>
              <a:rPr lang="fr-FR" sz="1200" dirty="0">
                <a:solidFill>
                  <a:srgbClr val="000000"/>
                </a:solidFill>
                <a:latin typeface="Cambria Math" panose="02040503050406030204" pitchFamily="18" charset="0"/>
              </a:rPr>
              <a:t>, </a:t>
            </a:r>
            <a:r>
              <a:rPr lang="fr-FR" sz="1200" dirty="0">
                <a:solidFill>
                  <a:srgbClr val="0000CF"/>
                </a:solidFill>
                <a:latin typeface="Cambria Math" panose="02040503050406030204" pitchFamily="18" charset="0"/>
              </a:rPr>
              <a:t>0</a:t>
            </a:r>
            <a:r>
              <a:rPr lang="fr-FR" sz="1200" dirty="0">
                <a:solidFill>
                  <a:srgbClr val="000000"/>
                </a:solidFill>
                <a:latin typeface="Cambria Math" panose="02040503050406030204" pitchFamily="18" charset="0"/>
              </a:rPr>
              <a:t>, </a:t>
            </a:r>
            <a:r>
              <a:rPr lang="fr-FR" sz="1200" dirty="0">
                <a:solidFill>
                  <a:srgbClr val="0000CF"/>
                </a:solidFill>
                <a:latin typeface="Cambria Math" panose="02040503050406030204" pitchFamily="18" charset="0"/>
              </a:rPr>
              <a:t>9999</a:t>
            </a:r>
            <a:r>
              <a:rPr lang="fr-FR" sz="1200" dirty="0">
                <a:solidFill>
                  <a:srgbClr val="000000"/>
                </a:solidFill>
                <a:latin typeface="Cambria Math" panose="02040503050406030204" pitchFamily="18" charset="0"/>
              </a:rPr>
              <a:t>],</a:t>
            </a:r>
          </a:p>
          <a:p>
            <a:r>
              <a:rPr lang="fr-FR" sz="1200" dirty="0">
                <a:latin typeface="Cambria Math" panose="02040503050406030204" pitchFamily="18" charset="0"/>
              </a:rPr>
              <a:t>                 </a:t>
            </a:r>
            <a:r>
              <a:rPr lang="fr-FR" sz="1200" dirty="0" smtClean="0">
                <a:latin typeface="Cambria Math" panose="02040503050406030204" pitchFamily="18" charset="0"/>
              </a:rPr>
              <a:t>                </a:t>
            </a:r>
            <a:r>
              <a:rPr lang="fr-FR" sz="1200" dirty="0" smtClean="0">
                <a:solidFill>
                  <a:srgbClr val="000000"/>
                </a:solidFill>
                <a:latin typeface="Cambria Math" panose="02040503050406030204" pitchFamily="18" charset="0"/>
              </a:rPr>
              <a:t>log </a:t>
            </a:r>
            <a:r>
              <a:rPr lang="fr-FR" sz="1200" dirty="0">
                <a:solidFill>
                  <a:srgbClr val="CE5C00"/>
                </a:solidFill>
                <a:latin typeface="Cambria Math" panose="02040503050406030204" pitchFamily="18" charset="0"/>
              </a:rPr>
              <a:t>= </a:t>
            </a:r>
            <a:r>
              <a:rPr lang="fr-FR" sz="1200" dirty="0">
                <a:solidFill>
                  <a:srgbClr val="3465A4"/>
                </a:solidFill>
                <a:latin typeface="Cambria Math" panose="02040503050406030204" pitchFamily="18" charset="0"/>
              </a:rPr>
              <a:t>False</a:t>
            </a:r>
            <a:r>
              <a:rPr lang="fr-FR" sz="1200" dirty="0">
                <a:solidFill>
                  <a:srgbClr val="000000"/>
                </a:solidFill>
                <a:latin typeface="Cambria Math" panose="02040503050406030204" pitchFamily="18" charset="0"/>
              </a:rPr>
              <a:t>, epsg</a:t>
            </a:r>
            <a:r>
              <a:rPr lang="fr-FR" sz="1200" dirty="0">
                <a:solidFill>
                  <a:srgbClr val="CE5C00"/>
                </a:solidFill>
                <a:latin typeface="Cambria Math" panose="02040503050406030204" pitchFamily="18" charset="0"/>
              </a:rPr>
              <a:t>=</a:t>
            </a:r>
            <a:r>
              <a:rPr lang="fr-FR" sz="1200" dirty="0">
                <a:solidFill>
                  <a:srgbClr val="3465A4"/>
                </a:solidFill>
                <a:latin typeface="Cambria Math" panose="02040503050406030204" pitchFamily="18" charset="0"/>
              </a:rPr>
              <a:t>None</a:t>
            </a:r>
            <a:r>
              <a:rPr lang="fr-FR" sz="1200" dirty="0">
                <a:solidFill>
                  <a:srgbClr val="000000"/>
                </a:solidFill>
                <a:latin typeface="Cambria Math" panose="02040503050406030204" pitchFamily="18" charset="0"/>
              </a:rPr>
              <a:t>, prj</a:t>
            </a:r>
            <a:r>
              <a:rPr lang="fr-FR" sz="1200" dirty="0">
                <a:solidFill>
                  <a:srgbClr val="CE5C00"/>
                </a:solidFill>
                <a:latin typeface="Cambria Math" panose="02040503050406030204" pitchFamily="18" charset="0"/>
              </a:rPr>
              <a:t>=</a:t>
            </a:r>
            <a:r>
              <a:rPr lang="fr-FR" sz="1200" dirty="0">
                <a:solidFill>
                  <a:srgbClr val="3465A4"/>
                </a:solidFill>
                <a:latin typeface="Cambria Math" panose="02040503050406030204" pitchFamily="18" charset="0"/>
              </a:rPr>
              <a:t>None</a:t>
            </a:r>
            <a:r>
              <a:rPr lang="fr-FR" sz="1200" dirty="0">
                <a:solidFill>
                  <a:srgbClr val="000000"/>
                </a:solidFill>
                <a:latin typeface="Cambria Math" panose="02040503050406030204" pitchFamily="18" charset="0"/>
              </a:rPr>
              <a:t>)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59" t="7361" r="9721" b="6250"/>
          <a:stretch/>
        </p:blipFill>
        <p:spPr>
          <a:xfrm>
            <a:off x="2374284" y="2598724"/>
            <a:ext cx="4778356" cy="1952956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85655" y="2910153"/>
            <a:ext cx="1849657" cy="95410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fr-FR" sz="800" dirty="0">
                <a:solidFill>
                  <a:srgbClr val="000000"/>
                </a:solidFill>
                <a:latin typeface="Cambria Math" panose="02040503050406030204" pitchFamily="18" charset="0"/>
              </a:rPr>
              <a:t>{</a:t>
            </a:r>
            <a:r>
              <a:rPr lang="fr-FR" sz="800" dirty="0">
                <a:solidFill>
                  <a:srgbClr val="0000CF"/>
                </a:solidFill>
                <a:latin typeface="Cambria Math" panose="02040503050406030204" pitchFamily="18" charset="0"/>
              </a:rPr>
              <a:t>0</a:t>
            </a:r>
            <a:r>
              <a:rPr lang="fr-FR" sz="800" dirty="0">
                <a:solidFill>
                  <a:srgbClr val="000000"/>
                </a:solidFill>
                <a:latin typeface="Cambria Math" panose="02040503050406030204" pitchFamily="18" charset="0"/>
              </a:rPr>
              <a:t>: </a:t>
            </a:r>
            <a:r>
              <a:rPr lang="fr-FR" sz="800" dirty="0">
                <a:solidFill>
                  <a:srgbClr val="CE5C00"/>
                </a:solidFill>
                <a:latin typeface="Cambria Math" panose="02040503050406030204" pitchFamily="18" charset="0"/>
              </a:rPr>
              <a:t>&lt;</a:t>
            </a:r>
            <a:r>
              <a:rPr lang="fr-FR" sz="800" dirty="0">
                <a:solidFill>
                  <a:srgbClr val="000000"/>
                </a:solidFill>
                <a:latin typeface="Cambria Math" panose="02040503050406030204" pitchFamily="18" charset="0"/>
              </a:rPr>
              <a:t>pymarthe</a:t>
            </a:r>
            <a:r>
              <a:rPr lang="fr-FR" sz="800" dirty="0">
                <a:solidFill>
                  <a:srgbClr val="CE5C00"/>
                </a:solidFill>
                <a:latin typeface="Cambria Math" panose="02040503050406030204" pitchFamily="18" charset="0"/>
              </a:rPr>
              <a:t>.</a:t>
            </a:r>
            <a:r>
              <a:rPr lang="fr-FR" sz="800" dirty="0">
                <a:solidFill>
                  <a:srgbClr val="000000"/>
                </a:solidFill>
                <a:latin typeface="Cambria Math" panose="02040503050406030204" pitchFamily="18" charset="0"/>
              </a:rPr>
              <a:t>mfield</a:t>
            </a:r>
            <a:r>
              <a:rPr lang="fr-FR" sz="800" dirty="0">
                <a:solidFill>
                  <a:srgbClr val="CE5C00"/>
                </a:solidFill>
                <a:latin typeface="Cambria Math" panose="02040503050406030204" pitchFamily="18" charset="0"/>
              </a:rPr>
              <a:t>.</a:t>
            </a:r>
            <a:r>
              <a:rPr lang="fr-FR" sz="800" dirty="0">
                <a:solidFill>
                  <a:srgbClr val="000000"/>
                </a:solidFill>
                <a:latin typeface="Cambria Math" panose="02040503050406030204" pitchFamily="18" charset="0"/>
              </a:rPr>
              <a:t>MartheField</a:t>
            </a:r>
            <a:r>
              <a:rPr lang="fr-FR" sz="800" dirty="0">
                <a:solidFill>
                  <a:srgbClr val="CE5C00"/>
                </a:solidFill>
                <a:latin typeface="Cambria Math" panose="02040503050406030204" pitchFamily="18" charset="0"/>
              </a:rPr>
              <a:t>&gt;</a:t>
            </a:r>
            <a:r>
              <a:rPr lang="fr-FR" sz="800" dirty="0">
                <a:solidFill>
                  <a:srgbClr val="000000"/>
                </a:solidFill>
                <a:latin typeface="Cambria Math" panose="02040503050406030204" pitchFamily="18" charset="0"/>
              </a:rPr>
              <a:t>,</a:t>
            </a:r>
          </a:p>
          <a:p>
            <a:r>
              <a:rPr lang="fr-FR" sz="800" dirty="0">
                <a:latin typeface="Cambria Math" panose="02040503050406030204" pitchFamily="18" charset="0"/>
              </a:rPr>
              <a:t> </a:t>
            </a:r>
            <a:r>
              <a:rPr lang="fr-FR" sz="800" dirty="0" smtClean="0">
                <a:latin typeface="Cambria Math" panose="02040503050406030204" pitchFamily="18" charset="0"/>
              </a:rPr>
              <a:t> </a:t>
            </a:r>
            <a:r>
              <a:rPr lang="fr-FR" sz="800" dirty="0" smtClean="0">
                <a:solidFill>
                  <a:srgbClr val="0000CF"/>
                </a:solidFill>
                <a:latin typeface="Cambria Math" panose="02040503050406030204" pitchFamily="18" charset="0"/>
              </a:rPr>
              <a:t>1</a:t>
            </a:r>
            <a:r>
              <a:rPr lang="fr-FR" sz="800" dirty="0">
                <a:solidFill>
                  <a:srgbClr val="000000"/>
                </a:solidFill>
                <a:latin typeface="Cambria Math" panose="02040503050406030204" pitchFamily="18" charset="0"/>
              </a:rPr>
              <a:t>: </a:t>
            </a:r>
            <a:r>
              <a:rPr lang="fr-FR" sz="800" dirty="0">
                <a:solidFill>
                  <a:srgbClr val="CE5C00"/>
                </a:solidFill>
                <a:latin typeface="Cambria Math" panose="02040503050406030204" pitchFamily="18" charset="0"/>
              </a:rPr>
              <a:t>&lt;</a:t>
            </a:r>
            <a:r>
              <a:rPr lang="fr-FR" sz="800" dirty="0">
                <a:solidFill>
                  <a:srgbClr val="000000"/>
                </a:solidFill>
                <a:latin typeface="Cambria Math" panose="02040503050406030204" pitchFamily="18" charset="0"/>
              </a:rPr>
              <a:t>pymarthe</a:t>
            </a:r>
            <a:r>
              <a:rPr lang="fr-FR" sz="800" dirty="0">
                <a:solidFill>
                  <a:srgbClr val="CE5C00"/>
                </a:solidFill>
                <a:latin typeface="Cambria Math" panose="02040503050406030204" pitchFamily="18" charset="0"/>
              </a:rPr>
              <a:t>.</a:t>
            </a:r>
            <a:r>
              <a:rPr lang="fr-FR" sz="800" dirty="0">
                <a:solidFill>
                  <a:srgbClr val="000000"/>
                </a:solidFill>
                <a:latin typeface="Cambria Math" panose="02040503050406030204" pitchFamily="18" charset="0"/>
              </a:rPr>
              <a:t>mfield</a:t>
            </a:r>
            <a:r>
              <a:rPr lang="fr-FR" sz="800" dirty="0">
                <a:solidFill>
                  <a:srgbClr val="CE5C00"/>
                </a:solidFill>
                <a:latin typeface="Cambria Math" panose="02040503050406030204" pitchFamily="18" charset="0"/>
              </a:rPr>
              <a:t>.</a:t>
            </a:r>
            <a:r>
              <a:rPr lang="fr-FR" sz="800" dirty="0">
                <a:solidFill>
                  <a:srgbClr val="000000"/>
                </a:solidFill>
                <a:latin typeface="Cambria Math" panose="02040503050406030204" pitchFamily="18" charset="0"/>
              </a:rPr>
              <a:t>MartheField</a:t>
            </a:r>
            <a:r>
              <a:rPr lang="fr-FR" sz="800" dirty="0">
                <a:solidFill>
                  <a:srgbClr val="CE5C00"/>
                </a:solidFill>
                <a:latin typeface="Cambria Math" panose="02040503050406030204" pitchFamily="18" charset="0"/>
              </a:rPr>
              <a:t>&gt;</a:t>
            </a:r>
            <a:r>
              <a:rPr lang="fr-FR" sz="800" dirty="0">
                <a:solidFill>
                  <a:srgbClr val="000000"/>
                </a:solidFill>
                <a:latin typeface="Cambria Math" panose="02040503050406030204" pitchFamily="18" charset="0"/>
              </a:rPr>
              <a:t>,</a:t>
            </a:r>
          </a:p>
          <a:p>
            <a:r>
              <a:rPr lang="fr-FR" sz="800" dirty="0">
                <a:latin typeface="Cambria Math" panose="02040503050406030204" pitchFamily="18" charset="0"/>
              </a:rPr>
              <a:t> </a:t>
            </a:r>
            <a:r>
              <a:rPr lang="fr-FR" sz="800" dirty="0" smtClean="0">
                <a:latin typeface="Cambria Math" panose="02040503050406030204" pitchFamily="18" charset="0"/>
              </a:rPr>
              <a:t> </a:t>
            </a:r>
            <a:r>
              <a:rPr lang="fr-FR" sz="800" dirty="0" smtClean="0">
                <a:solidFill>
                  <a:srgbClr val="0000CF"/>
                </a:solidFill>
                <a:latin typeface="Cambria Math" panose="02040503050406030204" pitchFamily="18" charset="0"/>
              </a:rPr>
              <a:t>2</a:t>
            </a:r>
            <a:r>
              <a:rPr lang="fr-FR" sz="800" dirty="0">
                <a:solidFill>
                  <a:srgbClr val="000000"/>
                </a:solidFill>
                <a:latin typeface="Cambria Math" panose="02040503050406030204" pitchFamily="18" charset="0"/>
              </a:rPr>
              <a:t>: </a:t>
            </a:r>
            <a:r>
              <a:rPr lang="fr-FR" sz="800" dirty="0">
                <a:solidFill>
                  <a:srgbClr val="CE5C00"/>
                </a:solidFill>
                <a:latin typeface="Cambria Math" panose="02040503050406030204" pitchFamily="18" charset="0"/>
              </a:rPr>
              <a:t>&lt;</a:t>
            </a:r>
            <a:r>
              <a:rPr lang="fr-FR" sz="800" dirty="0">
                <a:solidFill>
                  <a:srgbClr val="000000"/>
                </a:solidFill>
                <a:latin typeface="Cambria Math" panose="02040503050406030204" pitchFamily="18" charset="0"/>
              </a:rPr>
              <a:t>pymarthe</a:t>
            </a:r>
            <a:r>
              <a:rPr lang="fr-FR" sz="800" dirty="0">
                <a:solidFill>
                  <a:srgbClr val="CE5C00"/>
                </a:solidFill>
                <a:latin typeface="Cambria Math" panose="02040503050406030204" pitchFamily="18" charset="0"/>
              </a:rPr>
              <a:t>.</a:t>
            </a:r>
            <a:r>
              <a:rPr lang="fr-FR" sz="800" dirty="0">
                <a:solidFill>
                  <a:srgbClr val="000000"/>
                </a:solidFill>
                <a:latin typeface="Cambria Math" panose="02040503050406030204" pitchFamily="18" charset="0"/>
              </a:rPr>
              <a:t>mfield</a:t>
            </a:r>
            <a:r>
              <a:rPr lang="fr-FR" sz="800" dirty="0">
                <a:solidFill>
                  <a:srgbClr val="CE5C00"/>
                </a:solidFill>
                <a:latin typeface="Cambria Math" panose="02040503050406030204" pitchFamily="18" charset="0"/>
              </a:rPr>
              <a:t>.</a:t>
            </a:r>
            <a:r>
              <a:rPr lang="fr-FR" sz="800" dirty="0">
                <a:solidFill>
                  <a:srgbClr val="000000"/>
                </a:solidFill>
                <a:latin typeface="Cambria Math" panose="02040503050406030204" pitchFamily="18" charset="0"/>
              </a:rPr>
              <a:t>MartheField</a:t>
            </a:r>
            <a:r>
              <a:rPr lang="fr-FR" sz="800" dirty="0">
                <a:solidFill>
                  <a:srgbClr val="CE5C00"/>
                </a:solidFill>
                <a:latin typeface="Cambria Math" panose="02040503050406030204" pitchFamily="18" charset="0"/>
              </a:rPr>
              <a:t>&gt;</a:t>
            </a:r>
            <a:r>
              <a:rPr lang="fr-FR" sz="800" dirty="0">
                <a:solidFill>
                  <a:srgbClr val="000000"/>
                </a:solidFill>
                <a:latin typeface="Cambria Math" panose="02040503050406030204" pitchFamily="18" charset="0"/>
              </a:rPr>
              <a:t>,</a:t>
            </a:r>
          </a:p>
          <a:p>
            <a:r>
              <a:rPr lang="fr-FR" sz="800" dirty="0">
                <a:latin typeface="Cambria Math" panose="02040503050406030204" pitchFamily="18" charset="0"/>
              </a:rPr>
              <a:t>                    </a:t>
            </a:r>
            <a:r>
              <a:rPr lang="fr-FR" sz="800" dirty="0">
                <a:solidFill>
                  <a:srgbClr val="CE5C00"/>
                </a:solidFill>
                <a:latin typeface="Cambria Math" panose="02040503050406030204" pitchFamily="18" charset="0"/>
              </a:rPr>
              <a:t>...</a:t>
            </a:r>
          </a:p>
          <a:p>
            <a:r>
              <a:rPr lang="fr-FR" sz="800" dirty="0">
                <a:latin typeface="Cambria Math" panose="02040503050406030204" pitchFamily="18" charset="0"/>
              </a:rPr>
              <a:t> </a:t>
            </a:r>
            <a:r>
              <a:rPr lang="fr-FR" sz="800" dirty="0" smtClean="0">
                <a:latin typeface="Cambria Math" panose="02040503050406030204" pitchFamily="18" charset="0"/>
              </a:rPr>
              <a:t> </a:t>
            </a:r>
            <a:r>
              <a:rPr lang="fr-FR" sz="800" dirty="0" smtClean="0">
                <a:solidFill>
                  <a:srgbClr val="0000CF"/>
                </a:solidFill>
                <a:latin typeface="Cambria Math" panose="02040503050406030204" pitchFamily="18" charset="0"/>
              </a:rPr>
              <a:t>37</a:t>
            </a:r>
            <a:r>
              <a:rPr lang="fr-FR" sz="800" dirty="0">
                <a:solidFill>
                  <a:srgbClr val="000000"/>
                </a:solidFill>
                <a:latin typeface="Cambria Math" panose="02040503050406030204" pitchFamily="18" charset="0"/>
              </a:rPr>
              <a:t>: </a:t>
            </a:r>
            <a:r>
              <a:rPr lang="fr-FR" sz="800" dirty="0">
                <a:solidFill>
                  <a:srgbClr val="CE5C00"/>
                </a:solidFill>
                <a:latin typeface="Cambria Math" panose="02040503050406030204" pitchFamily="18" charset="0"/>
              </a:rPr>
              <a:t>&lt;</a:t>
            </a:r>
            <a:r>
              <a:rPr lang="fr-FR" sz="800" dirty="0">
                <a:solidFill>
                  <a:srgbClr val="000000"/>
                </a:solidFill>
                <a:latin typeface="Cambria Math" panose="02040503050406030204" pitchFamily="18" charset="0"/>
              </a:rPr>
              <a:t>pymarthe</a:t>
            </a:r>
            <a:r>
              <a:rPr lang="fr-FR" sz="800" dirty="0">
                <a:solidFill>
                  <a:srgbClr val="CE5C00"/>
                </a:solidFill>
                <a:latin typeface="Cambria Math" panose="02040503050406030204" pitchFamily="18" charset="0"/>
              </a:rPr>
              <a:t>.</a:t>
            </a:r>
            <a:r>
              <a:rPr lang="fr-FR" sz="800" dirty="0">
                <a:solidFill>
                  <a:srgbClr val="000000"/>
                </a:solidFill>
                <a:latin typeface="Cambria Math" panose="02040503050406030204" pitchFamily="18" charset="0"/>
              </a:rPr>
              <a:t>mfield</a:t>
            </a:r>
            <a:r>
              <a:rPr lang="fr-FR" sz="800" dirty="0">
                <a:solidFill>
                  <a:srgbClr val="CE5C00"/>
                </a:solidFill>
                <a:latin typeface="Cambria Math" panose="02040503050406030204" pitchFamily="18" charset="0"/>
              </a:rPr>
              <a:t>.</a:t>
            </a:r>
            <a:r>
              <a:rPr lang="fr-FR" sz="800" dirty="0">
                <a:solidFill>
                  <a:srgbClr val="000000"/>
                </a:solidFill>
                <a:latin typeface="Cambria Math" panose="02040503050406030204" pitchFamily="18" charset="0"/>
              </a:rPr>
              <a:t>MartheField</a:t>
            </a:r>
            <a:r>
              <a:rPr lang="fr-FR" sz="800" dirty="0">
                <a:solidFill>
                  <a:srgbClr val="CE5C00"/>
                </a:solidFill>
                <a:latin typeface="Cambria Math" panose="02040503050406030204" pitchFamily="18" charset="0"/>
              </a:rPr>
              <a:t>&gt;</a:t>
            </a:r>
            <a:r>
              <a:rPr lang="fr-FR" sz="800" dirty="0">
                <a:solidFill>
                  <a:srgbClr val="000000"/>
                </a:solidFill>
                <a:latin typeface="Cambria Math" panose="02040503050406030204" pitchFamily="18" charset="0"/>
              </a:rPr>
              <a:t>,</a:t>
            </a:r>
          </a:p>
          <a:p>
            <a:r>
              <a:rPr lang="fr-FR" sz="800" dirty="0">
                <a:latin typeface="Cambria Math" panose="02040503050406030204" pitchFamily="18" charset="0"/>
              </a:rPr>
              <a:t> </a:t>
            </a:r>
            <a:r>
              <a:rPr lang="fr-FR" sz="800" dirty="0" smtClean="0">
                <a:latin typeface="Cambria Math" panose="02040503050406030204" pitchFamily="18" charset="0"/>
              </a:rPr>
              <a:t> </a:t>
            </a:r>
            <a:r>
              <a:rPr lang="fr-FR" sz="800" dirty="0" smtClean="0">
                <a:solidFill>
                  <a:srgbClr val="0000CF"/>
                </a:solidFill>
                <a:latin typeface="Cambria Math" panose="02040503050406030204" pitchFamily="18" charset="0"/>
              </a:rPr>
              <a:t>38</a:t>
            </a:r>
            <a:r>
              <a:rPr lang="fr-FR" sz="800" dirty="0">
                <a:solidFill>
                  <a:srgbClr val="000000"/>
                </a:solidFill>
                <a:latin typeface="Cambria Math" panose="02040503050406030204" pitchFamily="18" charset="0"/>
              </a:rPr>
              <a:t>: </a:t>
            </a:r>
            <a:r>
              <a:rPr lang="fr-FR" sz="800" dirty="0">
                <a:solidFill>
                  <a:srgbClr val="CE5C00"/>
                </a:solidFill>
                <a:latin typeface="Cambria Math" panose="02040503050406030204" pitchFamily="18" charset="0"/>
              </a:rPr>
              <a:t>&lt;</a:t>
            </a:r>
            <a:r>
              <a:rPr lang="fr-FR" sz="800" dirty="0">
                <a:solidFill>
                  <a:srgbClr val="000000"/>
                </a:solidFill>
                <a:latin typeface="Cambria Math" panose="02040503050406030204" pitchFamily="18" charset="0"/>
              </a:rPr>
              <a:t>pymarthe</a:t>
            </a:r>
            <a:r>
              <a:rPr lang="fr-FR" sz="800" dirty="0">
                <a:solidFill>
                  <a:srgbClr val="CE5C00"/>
                </a:solidFill>
                <a:latin typeface="Cambria Math" panose="02040503050406030204" pitchFamily="18" charset="0"/>
              </a:rPr>
              <a:t>.</a:t>
            </a:r>
            <a:r>
              <a:rPr lang="fr-FR" sz="800" dirty="0">
                <a:solidFill>
                  <a:srgbClr val="000000"/>
                </a:solidFill>
                <a:latin typeface="Cambria Math" panose="02040503050406030204" pitchFamily="18" charset="0"/>
              </a:rPr>
              <a:t>mfield</a:t>
            </a:r>
            <a:r>
              <a:rPr lang="fr-FR" sz="800" dirty="0">
                <a:solidFill>
                  <a:srgbClr val="CE5C00"/>
                </a:solidFill>
                <a:latin typeface="Cambria Math" panose="02040503050406030204" pitchFamily="18" charset="0"/>
              </a:rPr>
              <a:t>.</a:t>
            </a:r>
            <a:r>
              <a:rPr lang="fr-FR" sz="800" dirty="0">
                <a:solidFill>
                  <a:srgbClr val="000000"/>
                </a:solidFill>
                <a:latin typeface="Cambria Math" panose="02040503050406030204" pitchFamily="18" charset="0"/>
              </a:rPr>
              <a:t>MartheField</a:t>
            </a:r>
            <a:r>
              <a:rPr lang="fr-FR" sz="800" dirty="0">
                <a:solidFill>
                  <a:srgbClr val="CE5C00"/>
                </a:solidFill>
                <a:latin typeface="Cambria Math" panose="02040503050406030204" pitchFamily="18" charset="0"/>
              </a:rPr>
              <a:t>&gt;</a:t>
            </a:r>
            <a:r>
              <a:rPr lang="fr-FR" sz="800" dirty="0">
                <a:solidFill>
                  <a:srgbClr val="000000"/>
                </a:solidFill>
                <a:latin typeface="Cambria Math" panose="02040503050406030204" pitchFamily="18" charset="0"/>
              </a:rPr>
              <a:t>,</a:t>
            </a:r>
          </a:p>
          <a:p>
            <a:r>
              <a:rPr lang="fr-FR" sz="800" dirty="0">
                <a:latin typeface="Cambria Math" panose="02040503050406030204" pitchFamily="18" charset="0"/>
              </a:rPr>
              <a:t> </a:t>
            </a:r>
            <a:r>
              <a:rPr lang="fr-FR" sz="800" dirty="0" smtClean="0">
                <a:latin typeface="Cambria Math" panose="02040503050406030204" pitchFamily="18" charset="0"/>
              </a:rPr>
              <a:t> </a:t>
            </a:r>
            <a:r>
              <a:rPr lang="fr-FR" sz="800" dirty="0" smtClean="0">
                <a:solidFill>
                  <a:srgbClr val="0000CF"/>
                </a:solidFill>
                <a:latin typeface="Cambria Math" panose="02040503050406030204" pitchFamily="18" charset="0"/>
              </a:rPr>
              <a:t>39</a:t>
            </a:r>
            <a:r>
              <a:rPr lang="fr-FR" sz="800" dirty="0">
                <a:solidFill>
                  <a:srgbClr val="000000"/>
                </a:solidFill>
                <a:latin typeface="Cambria Math" panose="02040503050406030204" pitchFamily="18" charset="0"/>
              </a:rPr>
              <a:t>: </a:t>
            </a:r>
            <a:r>
              <a:rPr lang="fr-FR" sz="800" dirty="0">
                <a:solidFill>
                  <a:srgbClr val="CE5C00"/>
                </a:solidFill>
                <a:latin typeface="Cambria Math" panose="02040503050406030204" pitchFamily="18" charset="0"/>
              </a:rPr>
              <a:t>&lt;</a:t>
            </a:r>
            <a:r>
              <a:rPr lang="fr-FR" sz="800" dirty="0">
                <a:solidFill>
                  <a:srgbClr val="000000"/>
                </a:solidFill>
                <a:latin typeface="Cambria Math" panose="02040503050406030204" pitchFamily="18" charset="0"/>
              </a:rPr>
              <a:t>pymarthe</a:t>
            </a:r>
            <a:r>
              <a:rPr lang="fr-FR" sz="800" dirty="0">
                <a:solidFill>
                  <a:srgbClr val="CE5C00"/>
                </a:solidFill>
                <a:latin typeface="Cambria Math" panose="02040503050406030204" pitchFamily="18" charset="0"/>
              </a:rPr>
              <a:t>.</a:t>
            </a:r>
            <a:r>
              <a:rPr lang="fr-FR" sz="800" dirty="0">
                <a:solidFill>
                  <a:srgbClr val="000000"/>
                </a:solidFill>
                <a:latin typeface="Cambria Math" panose="02040503050406030204" pitchFamily="18" charset="0"/>
              </a:rPr>
              <a:t>mfield</a:t>
            </a:r>
            <a:r>
              <a:rPr lang="fr-FR" sz="800" dirty="0">
                <a:solidFill>
                  <a:srgbClr val="CE5C00"/>
                </a:solidFill>
                <a:latin typeface="Cambria Math" panose="02040503050406030204" pitchFamily="18" charset="0"/>
              </a:rPr>
              <a:t>.</a:t>
            </a:r>
            <a:r>
              <a:rPr lang="fr-FR" sz="800" dirty="0">
                <a:solidFill>
                  <a:srgbClr val="000000"/>
                </a:solidFill>
                <a:latin typeface="Cambria Math" panose="02040503050406030204" pitchFamily="18" charset="0"/>
              </a:rPr>
              <a:t>MartheField</a:t>
            </a:r>
            <a:r>
              <a:rPr lang="fr-FR" sz="800" dirty="0">
                <a:solidFill>
                  <a:srgbClr val="CE5C00"/>
                </a:solidFill>
                <a:latin typeface="Cambria Math" panose="02040503050406030204" pitchFamily="18" charset="0"/>
              </a:rPr>
              <a:t>&gt;</a:t>
            </a:r>
            <a:r>
              <a:rPr lang="fr-FR" sz="800" dirty="0">
                <a:solidFill>
                  <a:srgbClr val="000000"/>
                </a:solidFill>
                <a:latin typeface="Cambria Math" panose="02040503050406030204" pitchFamily="18" charset="0"/>
              </a:rPr>
              <a:t>}</a:t>
            </a:r>
          </a:p>
        </p:txBody>
      </p:sp>
      <p:sp>
        <p:nvSpPr>
          <p:cNvPr id="6" name="Rectangle 5"/>
          <p:cNvSpPr/>
          <p:nvPr/>
        </p:nvSpPr>
        <p:spPr>
          <a:xfrm>
            <a:off x="2900143" y="2137059"/>
            <a:ext cx="400357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fr-FR" sz="1200" dirty="0">
                <a:solidFill>
                  <a:srgbClr val="000000"/>
                </a:solidFill>
                <a:latin typeface="Cambria Math" panose="02040503050406030204" pitchFamily="18" charset="0"/>
              </a:rPr>
              <a:t>mfs</a:t>
            </a:r>
            <a:r>
              <a:rPr lang="fr-FR" sz="1200" dirty="0">
                <a:solidFill>
                  <a:srgbClr val="CE5C00"/>
                </a:solidFill>
                <a:latin typeface="Cambria Math" panose="02040503050406030204" pitchFamily="18" charset="0"/>
              </a:rPr>
              <a:t>.</a:t>
            </a:r>
            <a:r>
              <a:rPr lang="fr-FR" sz="1200" b="1" dirty="0">
                <a:solidFill>
                  <a:srgbClr val="000000"/>
                </a:solidFill>
                <a:latin typeface="Cambria Math" panose="02040503050406030204" pitchFamily="18" charset="0"/>
              </a:rPr>
              <a:t>get_tseries</a:t>
            </a:r>
            <a:r>
              <a:rPr lang="fr-FR" sz="1200" dirty="0">
                <a:solidFill>
                  <a:srgbClr val="000000"/>
                </a:solidFill>
                <a:latin typeface="Cambria Math" panose="02040503050406030204" pitchFamily="18" charset="0"/>
              </a:rPr>
              <a:t>(x,  y,  layer,  names</a:t>
            </a:r>
            <a:r>
              <a:rPr lang="fr-FR" sz="1200" dirty="0">
                <a:solidFill>
                  <a:srgbClr val="CE5C00"/>
                </a:solidFill>
                <a:latin typeface="Cambria Math" panose="02040503050406030204" pitchFamily="18" charset="0"/>
              </a:rPr>
              <a:t>= </a:t>
            </a:r>
            <a:r>
              <a:rPr lang="fr-FR" sz="1200" dirty="0">
                <a:solidFill>
                  <a:srgbClr val="3465A4"/>
                </a:solidFill>
                <a:latin typeface="Cambria Math" panose="02040503050406030204" pitchFamily="18" charset="0"/>
              </a:rPr>
              <a:t>None</a:t>
            </a:r>
            <a:r>
              <a:rPr lang="fr-FR" sz="1200" dirty="0">
                <a:solidFill>
                  <a:srgbClr val="000000"/>
                </a:solidFill>
                <a:latin typeface="Cambria Math" panose="02040503050406030204" pitchFamily="18" charset="0"/>
              </a:rPr>
              <a:t>,  index </a:t>
            </a:r>
            <a:r>
              <a:rPr lang="fr-FR" sz="1200" dirty="0">
                <a:solidFill>
                  <a:srgbClr val="CE5C00"/>
                </a:solidFill>
                <a:latin typeface="Cambria Math" panose="02040503050406030204" pitchFamily="18" charset="0"/>
              </a:rPr>
              <a:t>= </a:t>
            </a:r>
            <a:r>
              <a:rPr lang="fr-FR" sz="1200" dirty="0">
                <a:solidFill>
                  <a:srgbClr val="4E9A06"/>
                </a:solidFill>
                <a:latin typeface="Cambria Math" panose="02040503050406030204" pitchFamily="18" charset="0"/>
              </a:rPr>
              <a:t>'date</a:t>
            </a:r>
            <a:r>
              <a:rPr lang="fr-FR" sz="1200" dirty="0" smtClean="0">
                <a:solidFill>
                  <a:srgbClr val="4E9A06"/>
                </a:solidFill>
                <a:latin typeface="Cambria Math" panose="02040503050406030204" pitchFamily="18" charset="0"/>
              </a:rPr>
              <a:t>'</a:t>
            </a:r>
            <a:r>
              <a:rPr lang="fr-FR" sz="1200" dirty="0" smtClean="0">
                <a:solidFill>
                  <a:srgbClr val="000000"/>
                </a:solidFill>
                <a:latin typeface="Cambria Math" panose="02040503050406030204" pitchFamily="18" charset="0"/>
              </a:rPr>
              <a:t>,</a:t>
            </a:r>
          </a:p>
          <a:p>
            <a:pPr lvl="0"/>
            <a:r>
              <a:rPr lang="fr-FR" sz="1200" dirty="0">
                <a:solidFill>
                  <a:srgbClr val="000000"/>
                </a:solidFill>
                <a:latin typeface="Cambria Math" panose="02040503050406030204" pitchFamily="18" charset="0"/>
              </a:rPr>
              <a:t> </a:t>
            </a:r>
            <a:r>
              <a:rPr lang="fr-FR" sz="1200" dirty="0" smtClean="0">
                <a:solidFill>
                  <a:srgbClr val="000000"/>
                </a:solidFill>
                <a:latin typeface="Cambria Math" panose="02040503050406030204" pitchFamily="18" charset="0"/>
              </a:rPr>
              <a:t>                             masked_values </a:t>
            </a:r>
            <a:r>
              <a:rPr lang="fr-FR" sz="1200" dirty="0">
                <a:solidFill>
                  <a:srgbClr val="CE5C00"/>
                </a:solidFill>
                <a:latin typeface="Cambria Math" panose="02040503050406030204" pitchFamily="18" charset="0"/>
              </a:rPr>
              <a:t>= </a:t>
            </a:r>
            <a:r>
              <a:rPr lang="fr-FR" sz="1200" dirty="0">
                <a:solidFill>
                  <a:srgbClr val="000000"/>
                </a:solidFill>
                <a:latin typeface="Cambria Math" panose="02040503050406030204" pitchFamily="18" charset="0"/>
              </a:rPr>
              <a:t>[</a:t>
            </a:r>
            <a:r>
              <a:rPr lang="fr-FR" sz="1200" dirty="0">
                <a:solidFill>
                  <a:srgbClr val="CE5C00"/>
                </a:solidFill>
                <a:latin typeface="Cambria Math" panose="02040503050406030204" pitchFamily="18" charset="0"/>
              </a:rPr>
              <a:t>-</a:t>
            </a:r>
            <a:r>
              <a:rPr lang="fr-FR" sz="1200" dirty="0">
                <a:solidFill>
                  <a:srgbClr val="0000CF"/>
                </a:solidFill>
                <a:latin typeface="Cambria Math" panose="02040503050406030204" pitchFamily="18" charset="0"/>
              </a:rPr>
              <a:t>9999</a:t>
            </a:r>
            <a:r>
              <a:rPr lang="fr-FR" sz="1200" dirty="0">
                <a:solidFill>
                  <a:srgbClr val="000000"/>
                </a:solidFill>
                <a:latin typeface="Cambria Math" panose="02040503050406030204" pitchFamily="18" charset="0"/>
              </a:rPr>
              <a:t>, </a:t>
            </a:r>
            <a:r>
              <a:rPr lang="fr-FR" sz="1200" dirty="0">
                <a:solidFill>
                  <a:srgbClr val="0000CF"/>
                </a:solidFill>
                <a:latin typeface="Cambria Math" panose="02040503050406030204" pitchFamily="18" charset="0"/>
              </a:rPr>
              <a:t>9999</a:t>
            </a:r>
            <a:r>
              <a:rPr lang="fr-FR" sz="1200" dirty="0">
                <a:solidFill>
                  <a:srgbClr val="000000"/>
                </a:solidFill>
                <a:latin typeface="Cambria Math" panose="02040503050406030204" pitchFamily="18" charset="0"/>
              </a:rPr>
              <a:t>])</a:t>
            </a:r>
          </a:p>
        </p:txBody>
      </p:sp>
      <p:sp>
        <p:nvSpPr>
          <p:cNvPr id="13" name="ZoneTexte 12"/>
          <p:cNvSpPr txBox="1"/>
          <p:nvPr/>
        </p:nvSpPr>
        <p:spPr>
          <a:xfrm>
            <a:off x="3708644" y="1856710"/>
            <a:ext cx="20280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i="1" dirty="0" smtClean="0"/>
              <a:t>Extraction</a:t>
            </a:r>
            <a:endParaRPr lang="fr-FR" sz="1400" b="1" i="1" dirty="0"/>
          </a:p>
        </p:txBody>
      </p:sp>
      <p:sp>
        <p:nvSpPr>
          <p:cNvPr id="14" name="ZoneTexte 13"/>
          <p:cNvSpPr txBox="1"/>
          <p:nvPr/>
        </p:nvSpPr>
        <p:spPr>
          <a:xfrm>
            <a:off x="8934533" y="1835914"/>
            <a:ext cx="20280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i="1" dirty="0" smtClean="0"/>
              <a:t>Export d’animation</a:t>
            </a:r>
            <a:endParaRPr lang="fr-FR" sz="1400" b="1" i="1" dirty="0"/>
          </a:p>
        </p:txBody>
      </p:sp>
      <p:sp>
        <p:nvSpPr>
          <p:cNvPr id="7" name="Rectangle 6"/>
          <p:cNvSpPr/>
          <p:nvPr/>
        </p:nvSpPr>
        <p:spPr>
          <a:xfrm>
            <a:off x="7818739" y="2090892"/>
            <a:ext cx="425962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fr-FR" sz="1200" dirty="0">
                <a:solidFill>
                  <a:srgbClr val="000000"/>
                </a:solidFill>
                <a:latin typeface="Cambria Math" panose="02040503050406030204" pitchFamily="18" charset="0"/>
              </a:rPr>
              <a:t>mfs</a:t>
            </a:r>
            <a:r>
              <a:rPr lang="fr-FR" sz="1200" dirty="0">
                <a:solidFill>
                  <a:srgbClr val="CE5C00"/>
                </a:solidFill>
                <a:latin typeface="Cambria Math" panose="02040503050406030204" pitchFamily="18" charset="0"/>
              </a:rPr>
              <a:t>.</a:t>
            </a:r>
            <a:r>
              <a:rPr lang="fr-FR" sz="1200" b="1" dirty="0">
                <a:solidFill>
                  <a:srgbClr val="000000"/>
                </a:solidFill>
                <a:latin typeface="Cambria Math" panose="02040503050406030204" pitchFamily="18" charset="0"/>
              </a:rPr>
              <a:t>save_animation</a:t>
            </a:r>
            <a:r>
              <a:rPr lang="fr-FR" sz="1200" dirty="0">
                <a:solidFill>
                  <a:srgbClr val="000000"/>
                </a:solidFill>
                <a:latin typeface="Cambria Math" panose="02040503050406030204" pitchFamily="18" charset="0"/>
              </a:rPr>
              <a:t>(filename,  dpf </a:t>
            </a:r>
            <a:r>
              <a:rPr lang="fr-FR" sz="1200" dirty="0">
                <a:solidFill>
                  <a:srgbClr val="CE5C00"/>
                </a:solidFill>
                <a:latin typeface="Cambria Math" panose="02040503050406030204" pitchFamily="18" charset="0"/>
              </a:rPr>
              <a:t>= </a:t>
            </a:r>
            <a:r>
              <a:rPr lang="fr-FR" sz="1200" dirty="0">
                <a:solidFill>
                  <a:srgbClr val="0000CF"/>
                </a:solidFill>
                <a:latin typeface="Cambria Math" panose="02040503050406030204" pitchFamily="18" charset="0"/>
              </a:rPr>
              <a:t>0.25</a:t>
            </a:r>
            <a:r>
              <a:rPr lang="fr-FR" sz="1200" dirty="0">
                <a:solidFill>
                  <a:srgbClr val="000000"/>
                </a:solidFill>
                <a:latin typeface="Cambria Math" panose="02040503050406030204" pitchFamily="18" charset="0"/>
              </a:rPr>
              <a:t>, dpi</a:t>
            </a:r>
            <a:r>
              <a:rPr lang="fr-FR" sz="1200" dirty="0">
                <a:solidFill>
                  <a:srgbClr val="CE5C00"/>
                </a:solidFill>
                <a:latin typeface="Cambria Math" panose="02040503050406030204" pitchFamily="18" charset="0"/>
              </a:rPr>
              <a:t>=</a:t>
            </a:r>
            <a:r>
              <a:rPr lang="fr-FR" sz="1200" dirty="0">
                <a:solidFill>
                  <a:srgbClr val="0000CF"/>
                </a:solidFill>
                <a:latin typeface="Cambria Math" panose="02040503050406030204" pitchFamily="18" charset="0"/>
              </a:rPr>
              <a:t>200</a:t>
            </a:r>
            <a:r>
              <a:rPr lang="fr-FR" sz="1200" dirty="0">
                <a:solidFill>
                  <a:srgbClr val="000000"/>
                </a:solidFill>
                <a:latin typeface="Cambria Math" panose="02040503050406030204" pitchFamily="18" charset="0"/>
              </a:rPr>
              <a:t>, </a:t>
            </a:r>
            <a:r>
              <a:rPr lang="fr-FR" sz="1200" dirty="0">
                <a:solidFill>
                  <a:srgbClr val="CE5C00"/>
                </a:solidFill>
                <a:latin typeface="Cambria Math" panose="02040503050406030204" pitchFamily="18" charset="0"/>
              </a:rPr>
              <a:t>**</a:t>
            </a:r>
            <a:r>
              <a:rPr lang="fr-FR" sz="1200" dirty="0">
                <a:solidFill>
                  <a:srgbClr val="000000"/>
                </a:solidFill>
                <a:latin typeface="Cambria Math" panose="02040503050406030204" pitchFamily="18" charset="0"/>
              </a:rPr>
              <a:t>kwargs)</a:t>
            </a:r>
          </a:p>
        </p:txBody>
      </p:sp>
      <p:sp>
        <p:nvSpPr>
          <p:cNvPr id="16" name="ZoneTexte 15"/>
          <p:cNvSpPr txBox="1"/>
          <p:nvPr/>
        </p:nvSpPr>
        <p:spPr>
          <a:xfrm>
            <a:off x="3816521" y="5013345"/>
            <a:ext cx="20280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i="1" dirty="0" smtClean="0"/>
              <a:t>Export vectoriel</a:t>
            </a:r>
            <a:endParaRPr lang="fr-FR" sz="1400" b="1" i="1" dirty="0"/>
          </a:p>
        </p:txBody>
      </p:sp>
      <p:sp>
        <p:nvSpPr>
          <p:cNvPr id="17" name="Rectangle 16"/>
          <p:cNvSpPr/>
          <p:nvPr/>
        </p:nvSpPr>
        <p:spPr>
          <a:xfrm>
            <a:off x="7607808" y="2520589"/>
            <a:ext cx="4529328" cy="3575411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9871" t="-12908" r="-15263" b="-959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30047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AFF33B1D-BF6D-A644-83D0-588E6CB74E13}"/>
              </a:ext>
            </a:extLst>
          </p:cNvPr>
          <p:cNvSpPr txBox="1"/>
          <p:nvPr/>
        </p:nvSpPr>
        <p:spPr>
          <a:xfrm>
            <a:off x="0" y="0"/>
            <a:ext cx="23873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 smtClean="0">
                <a:latin typeface="+mj-lt"/>
              </a:rPr>
              <a:t>Optimisation</a:t>
            </a:r>
            <a:endParaRPr lang="fr-FR" sz="2800" b="1" dirty="0">
              <a:latin typeface="+mj-lt"/>
            </a:endParaRPr>
          </a:p>
        </p:txBody>
      </p:sp>
      <p:cxnSp>
        <p:nvCxnSpPr>
          <p:cNvPr id="30" name="Connecteur droit 29"/>
          <p:cNvCxnSpPr/>
          <p:nvPr/>
        </p:nvCxnSpPr>
        <p:spPr>
          <a:xfrm flipV="1">
            <a:off x="90832" y="456354"/>
            <a:ext cx="2376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Imag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099" y="2520018"/>
            <a:ext cx="5373611" cy="3757350"/>
          </a:xfrm>
          <a:prstGeom prst="rect">
            <a:avLst/>
          </a:prstGeom>
        </p:spPr>
      </p:pic>
      <p:sp>
        <p:nvSpPr>
          <p:cNvPr id="41" name="Rectangle 40"/>
          <p:cNvSpPr/>
          <p:nvPr/>
        </p:nvSpPr>
        <p:spPr>
          <a:xfrm>
            <a:off x="138243" y="995588"/>
            <a:ext cx="4981448" cy="13563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b="1" dirty="0" smtClean="0"/>
              <a:t>Prétraitement </a:t>
            </a:r>
            <a:r>
              <a:rPr lang="fr-FR" sz="1200" i="1" dirty="0" smtClean="0"/>
              <a:t>(pest_setup)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fr-FR" sz="1200" dirty="0" smtClean="0"/>
              <a:t>gestion des observations </a:t>
            </a:r>
            <a:r>
              <a:rPr lang="fr-FR" sz="1200" i="1" dirty="0" smtClean="0"/>
              <a:t>(ajout, retrait, poids)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fr-FR" sz="1200" dirty="0" smtClean="0"/>
              <a:t>paramétrisation </a:t>
            </a:r>
            <a:r>
              <a:rPr lang="fr-FR" sz="1200" i="1" dirty="0" smtClean="0"/>
              <a:t>(globale, points pilotes, zpc)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fr-FR" sz="1200" dirty="0" smtClean="0"/>
              <a:t>transformation des données</a:t>
            </a:r>
          </a:p>
          <a:p>
            <a:pPr marL="628650" lvl="2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fr-FR" sz="1200" dirty="0"/>
              <a:t>génération des fichiers </a:t>
            </a:r>
            <a:r>
              <a:rPr lang="fr-FR" sz="1200" dirty="0" smtClean="0"/>
              <a:t>PEST</a:t>
            </a:r>
            <a:endParaRPr lang="fr-FR" sz="1200" dirty="0"/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6493" y="3879432"/>
            <a:ext cx="1213105" cy="324295"/>
          </a:xfrm>
          <a:prstGeom prst="rect">
            <a:avLst/>
          </a:prstGeom>
        </p:spPr>
      </p:pic>
      <p:pic>
        <p:nvPicPr>
          <p:cNvPr id="44" name="Image 4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9996" y="2729083"/>
            <a:ext cx="626661" cy="626661"/>
          </a:xfrm>
          <a:prstGeom prst="rect">
            <a:avLst/>
          </a:prstGeom>
        </p:spPr>
      </p:pic>
      <p:sp>
        <p:nvSpPr>
          <p:cNvPr id="47" name="ZoneTexte 46"/>
          <p:cNvSpPr txBox="1"/>
          <p:nvPr/>
        </p:nvSpPr>
        <p:spPr>
          <a:xfrm>
            <a:off x="10357830" y="2949051"/>
            <a:ext cx="5303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 smtClean="0"/>
              <a:t>sim</a:t>
            </a:r>
            <a:endParaRPr lang="fr-FR" sz="1400" dirty="0"/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5460" y="2801253"/>
            <a:ext cx="513369" cy="513369"/>
          </a:xfrm>
          <a:prstGeom prst="rect">
            <a:avLst/>
          </a:prstGeom>
        </p:spPr>
      </p:pic>
      <p:pic>
        <p:nvPicPr>
          <p:cNvPr id="52" name="Image 5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0066" y="3772032"/>
            <a:ext cx="626661" cy="626661"/>
          </a:xfrm>
          <a:prstGeom prst="rect">
            <a:avLst/>
          </a:prstGeom>
        </p:spPr>
      </p:pic>
      <p:sp>
        <p:nvSpPr>
          <p:cNvPr id="53" name="ZoneTexte 52"/>
          <p:cNvSpPr txBox="1"/>
          <p:nvPr/>
        </p:nvSpPr>
        <p:spPr>
          <a:xfrm>
            <a:off x="11057900" y="3992000"/>
            <a:ext cx="5303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 smtClean="0"/>
              <a:t>ins</a:t>
            </a:r>
            <a:endParaRPr lang="fr-FR" sz="1400" dirty="0"/>
          </a:p>
        </p:txBody>
      </p:sp>
      <p:pic>
        <p:nvPicPr>
          <p:cNvPr id="54" name="Image 5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1881" y="4330834"/>
            <a:ext cx="626661" cy="626661"/>
          </a:xfrm>
          <a:prstGeom prst="rect">
            <a:avLst/>
          </a:prstGeom>
        </p:spPr>
      </p:pic>
      <p:sp>
        <p:nvSpPr>
          <p:cNvPr id="55" name="ZoneTexte 54"/>
          <p:cNvSpPr txBox="1"/>
          <p:nvPr/>
        </p:nvSpPr>
        <p:spPr>
          <a:xfrm>
            <a:off x="10499715" y="4550802"/>
            <a:ext cx="5303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 smtClean="0"/>
              <a:t>obs</a:t>
            </a:r>
            <a:endParaRPr lang="fr-FR" sz="1400" dirty="0"/>
          </a:p>
        </p:txBody>
      </p:sp>
      <p:pic>
        <p:nvPicPr>
          <p:cNvPr id="56" name="Image 5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9727" y="3772032"/>
            <a:ext cx="626661" cy="626661"/>
          </a:xfrm>
          <a:prstGeom prst="rect">
            <a:avLst/>
          </a:prstGeom>
        </p:spPr>
      </p:pic>
      <p:sp>
        <p:nvSpPr>
          <p:cNvPr id="60" name="ZoneTexte 59"/>
          <p:cNvSpPr txBox="1"/>
          <p:nvPr/>
        </p:nvSpPr>
        <p:spPr>
          <a:xfrm>
            <a:off x="6747561" y="3992000"/>
            <a:ext cx="5303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 smtClean="0"/>
              <a:t>tpl</a:t>
            </a:r>
            <a:endParaRPr lang="fr-FR" sz="1400" dirty="0"/>
          </a:p>
        </p:txBody>
      </p:sp>
      <p:pic>
        <p:nvPicPr>
          <p:cNvPr id="63" name="Image 6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4316" y="2729083"/>
            <a:ext cx="626661" cy="626661"/>
          </a:xfrm>
          <a:prstGeom prst="rect">
            <a:avLst/>
          </a:prstGeom>
        </p:spPr>
      </p:pic>
      <p:sp>
        <p:nvSpPr>
          <p:cNvPr id="64" name="ZoneTexte 63"/>
          <p:cNvSpPr txBox="1"/>
          <p:nvPr/>
        </p:nvSpPr>
        <p:spPr>
          <a:xfrm>
            <a:off x="7312150" y="2949051"/>
            <a:ext cx="5303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 smtClean="0"/>
              <a:t>par</a:t>
            </a:r>
            <a:endParaRPr lang="fr-FR" sz="1400" dirty="0"/>
          </a:p>
        </p:txBody>
      </p:sp>
      <p:cxnSp>
        <p:nvCxnSpPr>
          <p:cNvPr id="20" name="Connecteur droit avec flèche 19"/>
          <p:cNvCxnSpPr/>
          <p:nvPr/>
        </p:nvCxnSpPr>
        <p:spPr>
          <a:xfrm>
            <a:off x="7312150" y="4131089"/>
            <a:ext cx="10800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eur droit avec flèche 64"/>
          <p:cNvCxnSpPr/>
          <p:nvPr/>
        </p:nvCxnSpPr>
        <p:spPr>
          <a:xfrm>
            <a:off x="7892790" y="3131598"/>
            <a:ext cx="8280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eur droit avec flèche 65"/>
          <p:cNvCxnSpPr/>
          <p:nvPr/>
        </p:nvCxnSpPr>
        <p:spPr>
          <a:xfrm>
            <a:off x="9381230" y="3102939"/>
            <a:ext cx="9000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/>
          <p:cNvCxnSpPr/>
          <p:nvPr/>
        </p:nvCxnSpPr>
        <p:spPr>
          <a:xfrm>
            <a:off x="7577325" y="3924724"/>
            <a:ext cx="792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cteur droit avec flèche 66"/>
          <p:cNvCxnSpPr/>
          <p:nvPr/>
        </p:nvCxnSpPr>
        <p:spPr>
          <a:xfrm rot="16200000">
            <a:off x="7253325" y="3600724"/>
            <a:ext cx="6480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cteur droit avec flèche 67"/>
          <p:cNvCxnSpPr/>
          <p:nvPr/>
        </p:nvCxnSpPr>
        <p:spPr>
          <a:xfrm flipH="1">
            <a:off x="9734866" y="3924724"/>
            <a:ext cx="9360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eur droit 68"/>
          <p:cNvCxnSpPr/>
          <p:nvPr/>
        </p:nvCxnSpPr>
        <p:spPr>
          <a:xfrm rot="16200000">
            <a:off x="10365952" y="3620622"/>
            <a:ext cx="612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necteur droit avec flèche 69"/>
          <p:cNvCxnSpPr/>
          <p:nvPr/>
        </p:nvCxnSpPr>
        <p:spPr>
          <a:xfrm flipH="1">
            <a:off x="9734866" y="4131089"/>
            <a:ext cx="12960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eur droit 70"/>
          <p:cNvCxnSpPr/>
          <p:nvPr/>
        </p:nvCxnSpPr>
        <p:spPr>
          <a:xfrm>
            <a:off x="9147230" y="4734984"/>
            <a:ext cx="1368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eur droit avec flèche 71"/>
          <p:cNvCxnSpPr/>
          <p:nvPr/>
        </p:nvCxnSpPr>
        <p:spPr>
          <a:xfrm rot="16200000">
            <a:off x="8895230" y="4482984"/>
            <a:ext cx="5040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ZoneTexte 72"/>
          <p:cNvSpPr txBox="1"/>
          <p:nvPr/>
        </p:nvSpPr>
        <p:spPr>
          <a:xfrm>
            <a:off x="8529541" y="3448013"/>
            <a:ext cx="995680" cy="200705"/>
          </a:xfrm>
          <a:prstGeom prst="roundRect">
            <a:avLst>
              <a:gd name="adj" fmla="val 15728"/>
            </a:avLst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endParaRPr lang="fr-FR" sz="800" b="1" dirty="0">
              <a:solidFill>
                <a:schemeClr val="bg1"/>
              </a:solidFill>
            </a:endParaRPr>
          </a:p>
        </p:txBody>
      </p:sp>
      <p:sp>
        <p:nvSpPr>
          <p:cNvPr id="74" name="ZoneTexte 73"/>
          <p:cNvSpPr txBox="1"/>
          <p:nvPr/>
        </p:nvSpPr>
        <p:spPr>
          <a:xfrm>
            <a:off x="8257976" y="3418078"/>
            <a:ext cx="153881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b="1" dirty="0" smtClean="0">
                <a:solidFill>
                  <a:schemeClr val="bg1"/>
                </a:solidFill>
              </a:rPr>
              <a:t>FORWARD RUN</a:t>
            </a:r>
            <a:endParaRPr lang="fr-FR" sz="1100" b="1" dirty="0">
              <a:solidFill>
                <a:schemeClr val="bg1"/>
              </a:solidFill>
            </a:endParaRPr>
          </a:p>
        </p:txBody>
      </p:sp>
      <p:sp>
        <p:nvSpPr>
          <p:cNvPr id="29" name="Flèche droite rayée 28"/>
          <p:cNvSpPr/>
          <p:nvPr/>
        </p:nvSpPr>
        <p:spPr>
          <a:xfrm rot="5400000">
            <a:off x="8376807" y="4306823"/>
            <a:ext cx="322729" cy="183740"/>
          </a:xfrm>
          <a:prstGeom prst="stripedRightArrow">
            <a:avLst>
              <a:gd name="adj1" fmla="val 50000"/>
              <a:gd name="adj2" fmla="val 8137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ZoneTexte 30"/>
          <p:cNvSpPr txBox="1"/>
          <p:nvPr/>
        </p:nvSpPr>
        <p:spPr>
          <a:xfrm>
            <a:off x="7862541" y="4524323"/>
            <a:ext cx="12707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50" dirty="0" smtClean="0">
                <a:solidFill>
                  <a:schemeClr val="bg1">
                    <a:lumMod val="65000"/>
                  </a:schemeClr>
                </a:solidFill>
              </a:rPr>
              <a:t>Paramètres calibrés</a:t>
            </a:r>
            <a:endParaRPr lang="fr-FR" sz="105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6582517" y="1119789"/>
            <a:ext cx="6096000" cy="553998"/>
          </a:xfrm>
          <a:prstGeom prst="rect">
            <a:avLst/>
          </a:prstGeom>
        </p:spPr>
        <p:txBody>
          <a:bodyPr>
            <a:spAutoFit/>
          </a:bodyPr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fr-FR" sz="1200" b="1" dirty="0">
                <a:solidFill>
                  <a:prstClr val="black"/>
                </a:solidFill>
              </a:rPr>
              <a:t>Optimisation </a:t>
            </a:r>
            <a:r>
              <a:rPr lang="fr-FR" sz="1200" i="1" dirty="0">
                <a:solidFill>
                  <a:prstClr val="black"/>
                </a:solidFill>
              </a:rPr>
              <a:t>(forward run)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fr-FR" sz="1200" dirty="0">
                <a:solidFill>
                  <a:prstClr val="black"/>
                </a:solidFill>
              </a:rPr>
              <a:t>Modification des propriétés du modèle au cours des itérations</a:t>
            </a:r>
          </a:p>
        </p:txBody>
      </p:sp>
      <p:sp>
        <p:nvSpPr>
          <p:cNvPr id="76" name="ZoneTexte 75"/>
          <p:cNvSpPr txBox="1"/>
          <p:nvPr/>
        </p:nvSpPr>
        <p:spPr>
          <a:xfrm>
            <a:off x="336915" y="452456"/>
            <a:ext cx="18069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i="1" dirty="0" smtClean="0"/>
              <a:t>Module d’interfaçage</a:t>
            </a:r>
            <a:endParaRPr lang="fr-FR" sz="1400" i="1" dirty="0"/>
          </a:p>
        </p:txBody>
      </p:sp>
      <p:sp>
        <p:nvSpPr>
          <p:cNvPr id="77" name="Flèche droite rayée 76"/>
          <p:cNvSpPr/>
          <p:nvPr/>
        </p:nvSpPr>
        <p:spPr>
          <a:xfrm rot="5400000">
            <a:off x="7324090" y="2516478"/>
            <a:ext cx="322729" cy="183740"/>
          </a:xfrm>
          <a:prstGeom prst="stripedRightArrow">
            <a:avLst>
              <a:gd name="adj1" fmla="val 50000"/>
              <a:gd name="adj2" fmla="val 8137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8" name="ZoneTexte 77"/>
          <p:cNvSpPr txBox="1"/>
          <p:nvPr/>
        </p:nvSpPr>
        <p:spPr>
          <a:xfrm>
            <a:off x="6850068" y="2190670"/>
            <a:ext cx="12707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50" dirty="0" smtClean="0">
                <a:solidFill>
                  <a:schemeClr val="bg1">
                    <a:lumMod val="65000"/>
                  </a:schemeClr>
                </a:solidFill>
              </a:rPr>
              <a:t>Paramètres initiaux</a:t>
            </a:r>
            <a:endParaRPr lang="fr-FR" sz="105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8384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53" grpId="0"/>
      <p:bldP spid="55" grpId="0"/>
      <p:bldP spid="60" grpId="0"/>
      <p:bldP spid="64" grpId="0"/>
      <p:bldP spid="73" grpId="0" animBg="1"/>
      <p:bldP spid="74" grpId="0"/>
      <p:bldP spid="29" grpId="0" animBg="1"/>
      <p:bldP spid="31" grpId="0"/>
      <p:bldP spid="33" grpId="0"/>
      <p:bldP spid="77" grpId="0" animBg="1"/>
      <p:bldP spid="7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AFF33B1D-BF6D-A644-83D0-588E6CB74E13}"/>
              </a:ext>
            </a:extLst>
          </p:cNvPr>
          <p:cNvSpPr txBox="1"/>
          <p:nvPr/>
        </p:nvSpPr>
        <p:spPr>
          <a:xfrm>
            <a:off x="0" y="0"/>
            <a:ext cx="23873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 smtClean="0">
                <a:latin typeface="+mj-lt"/>
              </a:rPr>
              <a:t>Optimisation</a:t>
            </a:r>
            <a:endParaRPr lang="fr-FR" sz="2800" b="1" dirty="0">
              <a:latin typeface="+mj-lt"/>
            </a:endParaRPr>
          </a:p>
        </p:txBody>
      </p:sp>
      <p:cxnSp>
        <p:nvCxnSpPr>
          <p:cNvPr id="30" name="Connecteur droit 29"/>
          <p:cNvCxnSpPr/>
          <p:nvPr/>
        </p:nvCxnSpPr>
        <p:spPr>
          <a:xfrm flipV="1">
            <a:off x="90832" y="456354"/>
            <a:ext cx="2376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5502774" y="6013328"/>
            <a:ext cx="1969008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50" dirty="0" smtClean="0">
                <a:solidFill>
                  <a:srgbClr val="000000"/>
                </a:solidFill>
                <a:latin typeface="Cambria Math" panose="02040503050406030204" pitchFamily="18" charset="0"/>
              </a:rPr>
              <a:t>mopt</a:t>
            </a:r>
            <a:r>
              <a:rPr lang="fr-FR" sz="1050" b="1" dirty="0" smtClean="0">
                <a:solidFill>
                  <a:srgbClr val="CE5C00"/>
                </a:solidFill>
                <a:latin typeface="Cambria Math" panose="02040503050406030204" pitchFamily="18" charset="0"/>
              </a:rPr>
              <a:t>.</a:t>
            </a:r>
            <a:r>
              <a:rPr lang="fr-FR" sz="1050" b="1" dirty="0" smtClean="0">
                <a:solidFill>
                  <a:srgbClr val="000000"/>
                </a:solidFill>
                <a:latin typeface="Cambria Math" panose="02040503050406030204" pitchFamily="18" charset="0"/>
              </a:rPr>
              <a:t>mm </a:t>
            </a:r>
            <a:r>
              <a:rPr lang="fr-FR" sz="1050" i="1" dirty="0">
                <a:solidFill>
                  <a:schemeClr val="accent2"/>
                </a:solidFill>
                <a:latin typeface="Cambria Math" panose="02040503050406030204" pitchFamily="18" charset="0"/>
              </a:rPr>
              <a:t>(</a:t>
            </a:r>
            <a:r>
              <a:rPr lang="fr-FR" sz="1050" i="1" dirty="0" smtClean="0">
                <a:solidFill>
                  <a:schemeClr val="accent2"/>
                </a:solidFill>
                <a:latin typeface="Cambria Math" panose="02040503050406030204" pitchFamily="18" charset="0"/>
              </a:rPr>
              <a:t>MartheModel)</a:t>
            </a:r>
            <a:r>
              <a:rPr lang="fr-FR" sz="1050" b="1" dirty="0">
                <a:solidFill>
                  <a:srgbClr val="000000"/>
                </a:solidFill>
                <a:latin typeface="Cambria Math" panose="02040503050406030204" pitchFamily="18" charset="0"/>
              </a:rPr>
              <a:t> </a:t>
            </a:r>
          </a:p>
        </p:txBody>
      </p:sp>
      <p:sp>
        <p:nvSpPr>
          <p:cNvPr id="3" name="Rectangle 2"/>
          <p:cNvSpPr/>
          <p:nvPr/>
        </p:nvSpPr>
        <p:spPr>
          <a:xfrm>
            <a:off x="3618439" y="273875"/>
            <a:ext cx="47679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400" dirty="0" smtClean="0">
                <a:solidFill>
                  <a:srgbClr val="000000"/>
                </a:solidFill>
                <a:latin typeface="Cambria Math" panose="02040503050406030204" pitchFamily="18" charset="0"/>
              </a:rPr>
              <a:t>mopt </a:t>
            </a:r>
            <a:r>
              <a:rPr lang="fr-FR" sz="1400" dirty="0">
                <a:solidFill>
                  <a:srgbClr val="CE5C00"/>
                </a:solidFill>
                <a:latin typeface="Cambria Math" panose="02040503050406030204" pitchFamily="18" charset="0"/>
              </a:rPr>
              <a:t>= </a:t>
            </a:r>
            <a:r>
              <a:rPr lang="fr-FR" sz="1400" b="1" dirty="0" smtClean="0">
                <a:solidFill>
                  <a:srgbClr val="000000"/>
                </a:solidFill>
                <a:latin typeface="Cambria Math" panose="02040503050406030204" pitchFamily="18" charset="0"/>
              </a:rPr>
              <a:t>MartheOptim</a:t>
            </a:r>
            <a:r>
              <a:rPr lang="fr-FR" sz="1400" dirty="0" smtClean="0">
                <a:solidFill>
                  <a:srgbClr val="000000"/>
                </a:solidFill>
                <a:latin typeface="Cambria Math" panose="02040503050406030204" pitchFamily="18" charset="0"/>
              </a:rPr>
              <a:t>(mm </a:t>
            </a:r>
            <a:r>
              <a:rPr lang="fr-FR" sz="1400" dirty="0">
                <a:solidFill>
                  <a:srgbClr val="CE5C00"/>
                </a:solidFill>
                <a:latin typeface="Cambria Math" panose="02040503050406030204" pitchFamily="18" charset="0"/>
              </a:rPr>
              <a:t>= </a:t>
            </a:r>
            <a:r>
              <a:rPr lang="fr-FR" sz="1400" dirty="0">
                <a:solidFill>
                  <a:srgbClr val="000000"/>
                </a:solidFill>
                <a:latin typeface="Cambria Math" panose="02040503050406030204" pitchFamily="18" charset="0"/>
              </a:rPr>
              <a:t>mm, </a:t>
            </a:r>
            <a:r>
              <a:rPr lang="fr-FR" sz="1400" dirty="0" smtClean="0">
                <a:solidFill>
                  <a:srgbClr val="000000"/>
                </a:solidFill>
                <a:latin typeface="Cambria Math" panose="02040503050406030204" pitchFamily="18" charset="0"/>
              </a:rPr>
              <a:t> name </a:t>
            </a:r>
            <a:r>
              <a:rPr lang="fr-FR" sz="1400" dirty="0">
                <a:solidFill>
                  <a:srgbClr val="CE5C00"/>
                </a:solidFill>
                <a:latin typeface="Cambria Math" panose="02040503050406030204" pitchFamily="18" charset="0"/>
              </a:rPr>
              <a:t>= </a:t>
            </a:r>
            <a:r>
              <a:rPr lang="fr-FR" sz="1400" dirty="0">
                <a:solidFill>
                  <a:srgbClr val="3465A4"/>
                </a:solidFill>
                <a:latin typeface="Cambria Math" panose="02040503050406030204" pitchFamily="18" charset="0"/>
              </a:rPr>
              <a:t>None</a:t>
            </a:r>
            <a:r>
              <a:rPr lang="fr-FR" sz="1400" dirty="0">
                <a:solidFill>
                  <a:srgbClr val="000000"/>
                </a:solidFill>
                <a:latin typeface="Cambria Math" panose="02040503050406030204" pitchFamily="18" charset="0"/>
              </a:rPr>
              <a:t>, </a:t>
            </a:r>
            <a:r>
              <a:rPr lang="fr-FR" sz="1400" dirty="0" smtClean="0">
                <a:solidFill>
                  <a:srgbClr val="000000"/>
                </a:solidFill>
                <a:latin typeface="Cambria Math" panose="02040503050406030204" pitchFamily="18" charset="0"/>
              </a:rPr>
              <a:t> </a:t>
            </a:r>
            <a:r>
              <a:rPr lang="fr-FR" sz="1400" dirty="0" smtClean="0">
                <a:solidFill>
                  <a:srgbClr val="CE5C00"/>
                </a:solidFill>
                <a:latin typeface="Cambria Math" panose="02040503050406030204" pitchFamily="18" charset="0"/>
              </a:rPr>
              <a:t>**</a:t>
            </a:r>
            <a:r>
              <a:rPr lang="fr-FR" sz="1400" dirty="0">
                <a:solidFill>
                  <a:srgbClr val="000000"/>
                </a:solidFill>
                <a:latin typeface="Cambria Math" panose="02040503050406030204" pitchFamily="18" charset="0"/>
              </a:rPr>
              <a:t>kwargs)</a:t>
            </a:r>
          </a:p>
        </p:txBody>
      </p:sp>
      <p:sp>
        <p:nvSpPr>
          <p:cNvPr id="4" name="Rectangle 3"/>
          <p:cNvSpPr/>
          <p:nvPr/>
        </p:nvSpPr>
        <p:spPr>
          <a:xfrm>
            <a:off x="4986519" y="2783056"/>
            <a:ext cx="2821606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050" dirty="0">
                <a:solidFill>
                  <a:srgbClr val="000000"/>
                </a:solidFill>
                <a:latin typeface="Cambria Math" panose="02040503050406030204" pitchFamily="18" charset="0"/>
              </a:rPr>
              <a:t>mopt</a:t>
            </a:r>
            <a:r>
              <a:rPr lang="fr-FR" sz="1050" b="1" dirty="0">
                <a:solidFill>
                  <a:srgbClr val="CE5C00"/>
                </a:solidFill>
                <a:latin typeface="Cambria Math" panose="02040503050406030204" pitchFamily="18" charset="0"/>
              </a:rPr>
              <a:t>.</a:t>
            </a:r>
            <a:r>
              <a:rPr lang="fr-FR" sz="1050" b="1" dirty="0">
                <a:solidFill>
                  <a:srgbClr val="000000"/>
                </a:solidFill>
                <a:latin typeface="Cambria Math" panose="02040503050406030204" pitchFamily="18" charset="0"/>
              </a:rPr>
              <a:t>obs </a:t>
            </a:r>
            <a:r>
              <a:rPr lang="fr-FR" sz="1050" i="1" dirty="0">
                <a:solidFill>
                  <a:schemeClr val="accent2"/>
                </a:solidFill>
                <a:latin typeface="Cambria Math" panose="02040503050406030204" pitchFamily="18" charset="0"/>
              </a:rPr>
              <a:t>(dict)</a:t>
            </a:r>
            <a:r>
              <a:rPr lang="fr-FR" sz="1050" b="1" dirty="0">
                <a:solidFill>
                  <a:srgbClr val="000000"/>
                </a:solidFill>
                <a:latin typeface="Cambria Math" panose="02040503050406030204" pitchFamily="18" charset="0"/>
              </a:rPr>
              <a:t> </a:t>
            </a:r>
            <a:r>
              <a:rPr lang="fr-FR" sz="1050" b="1" dirty="0" smtClean="0">
                <a:solidFill>
                  <a:srgbClr val="000000"/>
                </a:solidFill>
                <a:latin typeface="Cambria Math" panose="02040503050406030204" pitchFamily="18" charset="0"/>
              </a:rPr>
              <a:t>           </a:t>
            </a:r>
            <a:r>
              <a:rPr lang="fr-FR" sz="1050" b="1" dirty="0">
                <a:solidFill>
                  <a:srgbClr val="000000"/>
                </a:solidFill>
                <a:latin typeface="Cambria Math" panose="02040503050406030204" pitchFamily="18" charset="0"/>
              </a:rPr>
              <a:t> </a:t>
            </a:r>
            <a:r>
              <a:rPr lang="fr-FR" sz="1050" b="1" dirty="0" smtClean="0">
                <a:solidFill>
                  <a:srgbClr val="000000"/>
                </a:solidFill>
                <a:latin typeface="Cambria Math" panose="02040503050406030204" pitchFamily="18" charset="0"/>
              </a:rPr>
              <a:t>       </a:t>
            </a:r>
            <a:r>
              <a:rPr lang="fr-FR" sz="1050" dirty="0" smtClean="0">
                <a:solidFill>
                  <a:srgbClr val="000000"/>
                </a:solidFill>
                <a:latin typeface="Cambria Math" panose="02040503050406030204" pitchFamily="18" charset="0"/>
              </a:rPr>
              <a:t>mopt</a:t>
            </a:r>
            <a:r>
              <a:rPr lang="fr-FR" sz="1050" b="1" dirty="0" smtClean="0">
                <a:solidFill>
                  <a:srgbClr val="CE5C00"/>
                </a:solidFill>
                <a:latin typeface="Cambria Math" panose="02040503050406030204" pitchFamily="18" charset="0"/>
              </a:rPr>
              <a:t>.</a:t>
            </a:r>
            <a:r>
              <a:rPr lang="fr-FR" sz="1050" b="1" dirty="0" smtClean="0">
                <a:solidFill>
                  <a:srgbClr val="000000"/>
                </a:solidFill>
                <a:latin typeface="Cambria Math" panose="02040503050406030204" pitchFamily="18" charset="0"/>
              </a:rPr>
              <a:t>param </a:t>
            </a:r>
            <a:r>
              <a:rPr lang="fr-FR" sz="1050" i="1" dirty="0">
                <a:solidFill>
                  <a:schemeClr val="accent2"/>
                </a:solidFill>
                <a:latin typeface="Cambria Math" panose="02040503050406030204" pitchFamily="18" charset="0"/>
              </a:rPr>
              <a:t>(dict) </a:t>
            </a:r>
            <a:endParaRPr lang="fr-FR" sz="1050" dirty="0"/>
          </a:p>
        </p:txBody>
      </p:sp>
      <p:sp>
        <p:nvSpPr>
          <p:cNvPr id="5" name="Rectangle 4"/>
          <p:cNvSpPr/>
          <p:nvPr/>
        </p:nvSpPr>
        <p:spPr>
          <a:xfrm>
            <a:off x="563050" y="3422046"/>
            <a:ext cx="1395984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50" dirty="0" smtClean="0">
                <a:solidFill>
                  <a:srgbClr val="000000"/>
                </a:solidFill>
                <a:latin typeface="Cambria Math" panose="02040503050406030204" pitchFamily="18" charset="0"/>
              </a:rPr>
              <a:t>mopt</a:t>
            </a:r>
            <a:r>
              <a:rPr lang="fr-FR" sz="1050" b="1" dirty="0" smtClean="0">
                <a:solidFill>
                  <a:srgbClr val="CE5C00"/>
                </a:solidFill>
                <a:latin typeface="Cambria Math" panose="02040503050406030204" pitchFamily="18" charset="0"/>
              </a:rPr>
              <a:t>.</a:t>
            </a:r>
            <a:r>
              <a:rPr lang="fr-FR" sz="1050" b="1" dirty="0" smtClean="0">
                <a:solidFill>
                  <a:srgbClr val="000000"/>
                </a:solidFill>
                <a:latin typeface="Cambria Math" panose="02040503050406030204" pitchFamily="18" charset="0"/>
              </a:rPr>
              <a:t>obs_dir </a:t>
            </a:r>
            <a:r>
              <a:rPr lang="fr-FR" sz="1050" i="1" dirty="0">
                <a:solidFill>
                  <a:schemeClr val="accent2"/>
                </a:solidFill>
                <a:latin typeface="Cambria Math" panose="02040503050406030204" pitchFamily="18" charset="0"/>
              </a:rPr>
              <a:t>(str)</a:t>
            </a:r>
            <a:r>
              <a:rPr lang="fr-FR" sz="1050" b="1" dirty="0">
                <a:solidFill>
                  <a:srgbClr val="000000"/>
                </a:solidFill>
                <a:latin typeface="Cambria Math" panose="02040503050406030204" pitchFamily="18" charset="0"/>
              </a:rPr>
              <a:t> </a:t>
            </a:r>
            <a:endParaRPr lang="fr-FR" sz="1050" b="1" dirty="0" smtClean="0">
              <a:solidFill>
                <a:srgbClr val="000000"/>
              </a:solidFill>
              <a:latin typeface="Cambria Math" panose="02040503050406030204" pitchFamily="18" charset="0"/>
            </a:endParaRPr>
          </a:p>
          <a:p>
            <a:endParaRPr lang="fr-FR" sz="1050" b="1" dirty="0">
              <a:solidFill>
                <a:srgbClr val="000000"/>
              </a:solidFill>
              <a:latin typeface="Cambria Math" panose="02040503050406030204" pitchFamily="18" charset="0"/>
            </a:endParaRPr>
          </a:p>
          <a:p>
            <a:endParaRPr lang="fr-FR" sz="1050" b="1" dirty="0" smtClean="0">
              <a:solidFill>
                <a:srgbClr val="000000"/>
              </a:solidFill>
              <a:latin typeface="Cambria Math" panose="02040503050406030204" pitchFamily="18" charset="0"/>
            </a:endParaRPr>
          </a:p>
          <a:p>
            <a:endParaRPr lang="fr-FR" sz="1050" b="1" dirty="0">
              <a:solidFill>
                <a:srgbClr val="000000"/>
              </a:solidFill>
              <a:latin typeface="Cambria Math" panose="02040503050406030204" pitchFamily="18" charset="0"/>
            </a:endParaRPr>
          </a:p>
          <a:p>
            <a:r>
              <a:rPr lang="fr-FR" sz="1050" dirty="0" smtClean="0">
                <a:solidFill>
                  <a:srgbClr val="000000"/>
                </a:solidFill>
                <a:latin typeface="Cambria Math" panose="02040503050406030204" pitchFamily="18" charset="0"/>
              </a:rPr>
              <a:t>ms</a:t>
            </a:r>
            <a:r>
              <a:rPr lang="fr-FR" sz="1050" b="1" dirty="0" smtClean="0">
                <a:solidFill>
                  <a:srgbClr val="CE5C00"/>
                </a:solidFill>
                <a:latin typeface="Cambria Math" panose="02040503050406030204" pitchFamily="18" charset="0"/>
              </a:rPr>
              <a:t>.</a:t>
            </a:r>
            <a:r>
              <a:rPr lang="fr-FR" sz="1050" b="1" dirty="0" smtClean="0">
                <a:solidFill>
                  <a:srgbClr val="000000"/>
                </a:solidFill>
                <a:latin typeface="Cambria Math" panose="02040503050406030204" pitchFamily="18" charset="0"/>
              </a:rPr>
              <a:t>ins_dir </a:t>
            </a:r>
            <a:r>
              <a:rPr lang="fr-FR" sz="1050" i="1" dirty="0">
                <a:solidFill>
                  <a:schemeClr val="accent2"/>
                </a:solidFill>
                <a:latin typeface="Cambria Math" panose="02040503050406030204" pitchFamily="18" charset="0"/>
              </a:rPr>
              <a:t>(str)</a:t>
            </a:r>
            <a:endParaRPr lang="fr-FR" sz="1050" b="1" dirty="0">
              <a:solidFill>
                <a:srgbClr val="000000"/>
              </a:solidFill>
              <a:latin typeface="Cambria Math" panose="02040503050406030204" pitchFamily="18" charset="0"/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2908" y="2984344"/>
            <a:ext cx="1295099" cy="1295099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0674792" y="3310477"/>
            <a:ext cx="1252266" cy="10618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050" dirty="0" smtClean="0">
                <a:solidFill>
                  <a:srgbClr val="000000"/>
                </a:solidFill>
                <a:latin typeface="Cambria Math" panose="02040503050406030204" pitchFamily="18" charset="0"/>
              </a:rPr>
              <a:t>mopt</a:t>
            </a:r>
            <a:r>
              <a:rPr lang="fr-FR" sz="1050" b="1" dirty="0" smtClean="0">
                <a:solidFill>
                  <a:srgbClr val="CE5C00"/>
                </a:solidFill>
                <a:latin typeface="Cambria Math" panose="02040503050406030204" pitchFamily="18" charset="0"/>
              </a:rPr>
              <a:t>.</a:t>
            </a:r>
            <a:r>
              <a:rPr lang="fr-FR" sz="1050" b="1" dirty="0" smtClean="0">
                <a:solidFill>
                  <a:srgbClr val="000000"/>
                </a:solidFill>
                <a:latin typeface="Cambria Math" panose="02040503050406030204" pitchFamily="18" charset="0"/>
              </a:rPr>
              <a:t>tpl_dir </a:t>
            </a:r>
            <a:r>
              <a:rPr lang="fr-FR" sz="1050" i="1" dirty="0">
                <a:solidFill>
                  <a:schemeClr val="accent2"/>
                </a:solidFill>
                <a:latin typeface="Cambria Math" panose="02040503050406030204" pitchFamily="18" charset="0"/>
              </a:rPr>
              <a:t>(str) </a:t>
            </a:r>
            <a:endParaRPr lang="fr-FR" sz="1050" i="1" dirty="0" smtClean="0">
              <a:solidFill>
                <a:schemeClr val="accent2"/>
              </a:solidFill>
              <a:latin typeface="Cambria Math" panose="02040503050406030204" pitchFamily="18" charset="0"/>
            </a:endParaRPr>
          </a:p>
          <a:p>
            <a:endParaRPr lang="fr-FR" sz="1050" i="1" dirty="0" smtClean="0">
              <a:solidFill>
                <a:schemeClr val="accent2"/>
              </a:solidFill>
              <a:latin typeface="Cambria Math" panose="02040503050406030204" pitchFamily="18" charset="0"/>
            </a:endParaRPr>
          </a:p>
          <a:p>
            <a:endParaRPr lang="fr-FR" sz="1050" i="1" dirty="0" smtClean="0">
              <a:solidFill>
                <a:schemeClr val="accent2"/>
              </a:solidFill>
              <a:latin typeface="Cambria Math" panose="02040503050406030204" pitchFamily="18" charset="0"/>
            </a:endParaRPr>
          </a:p>
          <a:p>
            <a:endParaRPr lang="fr-FR" sz="1050" i="1" dirty="0">
              <a:solidFill>
                <a:schemeClr val="accent2"/>
              </a:solidFill>
              <a:latin typeface="Cambria Math" panose="02040503050406030204" pitchFamily="18" charset="0"/>
            </a:endParaRPr>
          </a:p>
          <a:p>
            <a:endParaRPr lang="fr-FR" sz="1050" i="1" dirty="0">
              <a:solidFill>
                <a:schemeClr val="accent2"/>
              </a:solidFill>
              <a:latin typeface="Cambria Math" panose="02040503050406030204" pitchFamily="18" charset="0"/>
            </a:endParaRPr>
          </a:p>
          <a:p>
            <a:r>
              <a:rPr lang="fr-FR" sz="1050" dirty="0" smtClean="0">
                <a:solidFill>
                  <a:srgbClr val="000000"/>
                </a:solidFill>
                <a:latin typeface="Cambria Math" panose="02040503050406030204" pitchFamily="18" charset="0"/>
              </a:rPr>
              <a:t>mopt</a:t>
            </a:r>
            <a:r>
              <a:rPr lang="fr-FR" sz="1050" b="1" dirty="0" smtClean="0">
                <a:solidFill>
                  <a:srgbClr val="CE5C00"/>
                </a:solidFill>
                <a:latin typeface="Cambria Math" panose="02040503050406030204" pitchFamily="18" charset="0"/>
              </a:rPr>
              <a:t>.</a:t>
            </a:r>
            <a:r>
              <a:rPr lang="fr-FR" sz="1050" b="1" dirty="0" smtClean="0">
                <a:solidFill>
                  <a:srgbClr val="000000"/>
                </a:solidFill>
                <a:latin typeface="Cambria Math" panose="02040503050406030204" pitchFamily="18" charset="0"/>
              </a:rPr>
              <a:t>par_dir </a:t>
            </a:r>
            <a:r>
              <a:rPr lang="fr-FR" sz="1050" i="1" dirty="0">
                <a:solidFill>
                  <a:schemeClr val="accent2"/>
                </a:solidFill>
                <a:latin typeface="Cambria Math" panose="02040503050406030204" pitchFamily="18" charset="0"/>
              </a:rPr>
              <a:t>(str)</a:t>
            </a:r>
            <a:r>
              <a:rPr lang="fr-FR" sz="1050" b="1" dirty="0">
                <a:solidFill>
                  <a:srgbClr val="000000"/>
                </a:solidFill>
                <a:latin typeface="Cambria Math" panose="02040503050406030204" pitchFamily="18" charset="0"/>
              </a:rPr>
              <a:t> </a:t>
            </a:r>
            <a:endParaRPr lang="fr-FR" sz="1050" dirty="0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1638" y="3027447"/>
            <a:ext cx="733153" cy="733153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1638" y="3824534"/>
            <a:ext cx="733153" cy="733153"/>
          </a:xfrm>
          <a:prstGeom prst="rect">
            <a:avLst/>
          </a:prstGeom>
        </p:spPr>
      </p:pic>
      <p:pic>
        <p:nvPicPr>
          <p:cNvPr id="17" name="Image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679" y="4464452"/>
            <a:ext cx="733153" cy="733153"/>
          </a:xfrm>
          <a:prstGeom prst="rect">
            <a:avLst/>
          </a:prstGeom>
        </p:spPr>
      </p:pic>
      <p:pic>
        <p:nvPicPr>
          <p:cNvPr id="18" name="Image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0453" y="3143136"/>
            <a:ext cx="733153" cy="733153"/>
          </a:xfrm>
          <a:prstGeom prst="rect">
            <a:avLst/>
          </a:prstGeom>
        </p:spPr>
      </p:pic>
      <p:pic>
        <p:nvPicPr>
          <p:cNvPr id="19" name="Image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0453" y="3763627"/>
            <a:ext cx="733153" cy="733153"/>
          </a:xfrm>
          <a:prstGeom prst="rect">
            <a:avLst/>
          </a:prstGeom>
        </p:spPr>
      </p:pic>
      <p:sp>
        <p:nvSpPr>
          <p:cNvPr id="14" name="ZoneTexte 13"/>
          <p:cNvSpPr txBox="1"/>
          <p:nvPr/>
        </p:nvSpPr>
        <p:spPr>
          <a:xfrm>
            <a:off x="1835079" y="4692803"/>
            <a:ext cx="5303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 smtClean="0"/>
              <a:t>sim</a:t>
            </a:r>
            <a:endParaRPr lang="fr-FR" sz="1600" dirty="0"/>
          </a:p>
        </p:txBody>
      </p:sp>
      <p:sp>
        <p:nvSpPr>
          <p:cNvPr id="22" name="ZoneTexte 21"/>
          <p:cNvSpPr txBox="1"/>
          <p:nvPr/>
        </p:nvSpPr>
        <p:spPr>
          <a:xfrm>
            <a:off x="1801851" y="3371487"/>
            <a:ext cx="5303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 smtClean="0"/>
              <a:t>obs</a:t>
            </a:r>
            <a:endParaRPr lang="fr-FR" sz="1600" dirty="0"/>
          </a:p>
        </p:txBody>
      </p:sp>
      <p:sp>
        <p:nvSpPr>
          <p:cNvPr id="23" name="ZoneTexte 22"/>
          <p:cNvSpPr txBox="1"/>
          <p:nvPr/>
        </p:nvSpPr>
        <p:spPr>
          <a:xfrm>
            <a:off x="1801851" y="4023772"/>
            <a:ext cx="5303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 smtClean="0"/>
              <a:t>ins</a:t>
            </a:r>
            <a:endParaRPr lang="fr-FR" sz="1600" dirty="0"/>
          </a:p>
        </p:txBody>
      </p:sp>
      <p:sp>
        <p:nvSpPr>
          <p:cNvPr id="24" name="ZoneTexte 23"/>
          <p:cNvSpPr txBox="1"/>
          <p:nvPr/>
        </p:nvSpPr>
        <p:spPr>
          <a:xfrm>
            <a:off x="10033560" y="3294866"/>
            <a:ext cx="5303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 smtClean="0"/>
              <a:t>tpl</a:t>
            </a:r>
            <a:endParaRPr lang="fr-FR" sz="1600" dirty="0"/>
          </a:p>
        </p:txBody>
      </p:sp>
      <p:sp>
        <p:nvSpPr>
          <p:cNvPr id="25" name="ZoneTexte 24"/>
          <p:cNvSpPr txBox="1"/>
          <p:nvPr/>
        </p:nvSpPr>
        <p:spPr>
          <a:xfrm>
            <a:off x="10043039" y="4063607"/>
            <a:ext cx="5303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 smtClean="0"/>
              <a:t>par</a:t>
            </a:r>
            <a:endParaRPr lang="fr-FR" sz="1600" dirty="0"/>
          </a:p>
        </p:txBody>
      </p:sp>
      <p:sp>
        <p:nvSpPr>
          <p:cNvPr id="15" name="Rectangle 14"/>
          <p:cNvSpPr/>
          <p:nvPr/>
        </p:nvSpPr>
        <p:spPr>
          <a:xfrm>
            <a:off x="2204178" y="2597283"/>
            <a:ext cx="2782341" cy="33855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fr-FR" sz="800" dirty="0">
                <a:solidFill>
                  <a:srgbClr val="000000"/>
                </a:solidFill>
                <a:latin typeface="Cambria Math" panose="02040503050406030204" pitchFamily="18" charset="0"/>
              </a:rPr>
              <a:t>mopt</a:t>
            </a:r>
            <a:r>
              <a:rPr lang="fr-FR" sz="800" dirty="0">
                <a:solidFill>
                  <a:srgbClr val="CE5C00"/>
                </a:solidFill>
                <a:latin typeface="Cambria Math" panose="02040503050406030204" pitchFamily="18" charset="0"/>
              </a:rPr>
              <a:t>.</a:t>
            </a:r>
            <a:r>
              <a:rPr lang="fr-FR" sz="800" b="1" dirty="0">
                <a:solidFill>
                  <a:srgbClr val="000000"/>
                </a:solidFill>
                <a:latin typeface="Cambria Math" panose="02040503050406030204" pitchFamily="18" charset="0"/>
              </a:rPr>
              <a:t>add_obs</a:t>
            </a:r>
            <a:r>
              <a:rPr lang="fr-FR" sz="800" dirty="0">
                <a:solidFill>
                  <a:srgbClr val="000000"/>
                </a:solidFill>
                <a:latin typeface="Cambria Math" panose="02040503050406030204" pitchFamily="18" charset="0"/>
              </a:rPr>
              <a:t>(data, locnme </a:t>
            </a:r>
            <a:r>
              <a:rPr lang="fr-FR" sz="800" dirty="0">
                <a:solidFill>
                  <a:srgbClr val="CE5C00"/>
                </a:solidFill>
                <a:latin typeface="Cambria Math" panose="02040503050406030204" pitchFamily="18" charset="0"/>
              </a:rPr>
              <a:t>= </a:t>
            </a:r>
            <a:r>
              <a:rPr lang="fr-FR" sz="800" dirty="0">
                <a:solidFill>
                  <a:srgbClr val="3465A4"/>
                </a:solidFill>
                <a:latin typeface="Cambria Math" panose="02040503050406030204" pitchFamily="18" charset="0"/>
              </a:rPr>
              <a:t>None</a:t>
            </a:r>
            <a:r>
              <a:rPr lang="fr-FR" sz="800" dirty="0">
                <a:solidFill>
                  <a:srgbClr val="000000"/>
                </a:solidFill>
                <a:latin typeface="Cambria Math" panose="02040503050406030204" pitchFamily="18" charset="0"/>
              </a:rPr>
              <a:t>, datatype </a:t>
            </a:r>
            <a:r>
              <a:rPr lang="fr-FR" sz="800" dirty="0">
                <a:solidFill>
                  <a:srgbClr val="CE5C00"/>
                </a:solidFill>
                <a:latin typeface="Cambria Math" panose="02040503050406030204" pitchFamily="18" charset="0"/>
              </a:rPr>
              <a:t>= </a:t>
            </a:r>
            <a:r>
              <a:rPr lang="fr-FR" sz="800" dirty="0">
                <a:solidFill>
                  <a:srgbClr val="4E9A06"/>
                </a:solidFill>
                <a:latin typeface="Cambria Math" panose="02040503050406030204" pitchFamily="18" charset="0"/>
              </a:rPr>
              <a:t>'head'</a:t>
            </a:r>
            <a:r>
              <a:rPr lang="fr-FR" sz="800" dirty="0">
                <a:solidFill>
                  <a:srgbClr val="000000"/>
                </a:solidFill>
                <a:latin typeface="Cambria Math" panose="02040503050406030204" pitchFamily="18" charset="0"/>
              </a:rPr>
              <a:t>,</a:t>
            </a:r>
          </a:p>
          <a:p>
            <a:r>
              <a:rPr lang="fr-FR" sz="800" dirty="0">
                <a:latin typeface="Cambria Math" panose="02040503050406030204" pitchFamily="18" charset="0"/>
              </a:rPr>
              <a:t>              </a:t>
            </a:r>
            <a:r>
              <a:rPr lang="fr-FR" sz="800" dirty="0" smtClean="0">
                <a:latin typeface="Cambria Math" panose="02040503050406030204" pitchFamily="18" charset="0"/>
              </a:rPr>
              <a:t>               </a:t>
            </a:r>
            <a:r>
              <a:rPr lang="fr-FR" sz="800" dirty="0" smtClean="0">
                <a:solidFill>
                  <a:srgbClr val="000000"/>
                </a:solidFill>
                <a:latin typeface="Cambria Math" panose="02040503050406030204" pitchFamily="18" charset="0"/>
              </a:rPr>
              <a:t>check_loc </a:t>
            </a:r>
            <a:r>
              <a:rPr lang="fr-FR" sz="800" dirty="0">
                <a:solidFill>
                  <a:srgbClr val="CE5C00"/>
                </a:solidFill>
                <a:latin typeface="Cambria Math" panose="02040503050406030204" pitchFamily="18" charset="0"/>
              </a:rPr>
              <a:t>= </a:t>
            </a:r>
            <a:r>
              <a:rPr lang="fr-FR" sz="800" dirty="0">
                <a:solidFill>
                  <a:srgbClr val="3465A4"/>
                </a:solidFill>
                <a:latin typeface="Cambria Math" panose="02040503050406030204" pitchFamily="18" charset="0"/>
              </a:rPr>
              <a:t>True</a:t>
            </a:r>
            <a:r>
              <a:rPr lang="fr-FR" sz="800" dirty="0">
                <a:solidFill>
                  <a:srgbClr val="000000"/>
                </a:solidFill>
                <a:latin typeface="Cambria Math" panose="02040503050406030204" pitchFamily="18" charset="0"/>
              </a:rPr>
              <a:t>, nodata </a:t>
            </a:r>
            <a:r>
              <a:rPr lang="fr-FR" sz="800" dirty="0">
                <a:solidFill>
                  <a:srgbClr val="CE5C00"/>
                </a:solidFill>
                <a:latin typeface="Cambria Math" panose="02040503050406030204" pitchFamily="18" charset="0"/>
              </a:rPr>
              <a:t>= </a:t>
            </a:r>
            <a:r>
              <a:rPr lang="fr-FR" sz="800" dirty="0">
                <a:solidFill>
                  <a:srgbClr val="3465A4"/>
                </a:solidFill>
                <a:latin typeface="Cambria Math" panose="02040503050406030204" pitchFamily="18" charset="0"/>
              </a:rPr>
              <a:t>None</a:t>
            </a:r>
            <a:r>
              <a:rPr lang="fr-FR" sz="800" dirty="0" smtClean="0">
                <a:solidFill>
                  <a:srgbClr val="000000"/>
                </a:solidFill>
                <a:latin typeface="Cambria Math" panose="02040503050406030204" pitchFamily="18" charset="0"/>
              </a:rPr>
              <a:t>, </a:t>
            </a:r>
            <a:r>
              <a:rPr lang="fr-FR" sz="800" dirty="0" smtClean="0">
                <a:solidFill>
                  <a:srgbClr val="CE5C00"/>
                </a:solidFill>
                <a:latin typeface="Cambria Math" panose="02040503050406030204" pitchFamily="18" charset="0"/>
              </a:rPr>
              <a:t>**</a:t>
            </a:r>
            <a:r>
              <a:rPr lang="fr-FR" sz="800" dirty="0">
                <a:solidFill>
                  <a:srgbClr val="000000"/>
                </a:solidFill>
                <a:latin typeface="Cambria Math" panose="02040503050406030204" pitchFamily="18" charset="0"/>
              </a:rPr>
              <a:t>kwargs</a:t>
            </a:r>
            <a:r>
              <a:rPr lang="fr-FR" sz="800" dirty="0" smtClean="0">
                <a:solidFill>
                  <a:srgbClr val="000000"/>
                </a:solidFill>
                <a:latin typeface="Cambria Math" panose="02040503050406030204" pitchFamily="18" charset="0"/>
              </a:rPr>
              <a:t>)</a:t>
            </a:r>
          </a:p>
        </p:txBody>
      </p:sp>
      <p:sp>
        <p:nvSpPr>
          <p:cNvPr id="32" name="Rectangle 31"/>
          <p:cNvSpPr/>
          <p:nvPr/>
        </p:nvSpPr>
        <p:spPr>
          <a:xfrm>
            <a:off x="3197022" y="1882365"/>
            <a:ext cx="2363147" cy="21544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fr-FR" sz="800" dirty="0">
                <a:solidFill>
                  <a:srgbClr val="000000"/>
                </a:solidFill>
                <a:latin typeface="Cambria Math" panose="02040503050406030204" pitchFamily="18" charset="0"/>
              </a:rPr>
              <a:t>mopt</a:t>
            </a:r>
            <a:r>
              <a:rPr lang="fr-FR" sz="800" dirty="0">
                <a:solidFill>
                  <a:srgbClr val="CE5C00"/>
                </a:solidFill>
                <a:latin typeface="Cambria Math" panose="02040503050406030204" pitchFamily="18" charset="0"/>
              </a:rPr>
              <a:t>.</a:t>
            </a:r>
            <a:r>
              <a:rPr lang="fr-FR" sz="800" b="1" dirty="0">
                <a:solidFill>
                  <a:srgbClr val="000000"/>
                </a:solidFill>
                <a:latin typeface="Cambria Math" panose="02040503050406030204" pitchFamily="18" charset="0"/>
              </a:rPr>
              <a:t>remove_obs</a:t>
            </a:r>
            <a:r>
              <a:rPr lang="fr-FR" sz="800" dirty="0">
                <a:solidFill>
                  <a:srgbClr val="000000"/>
                </a:solidFill>
                <a:latin typeface="Cambria Math" panose="02040503050406030204" pitchFamily="18" charset="0"/>
              </a:rPr>
              <a:t>(locnme</a:t>
            </a:r>
            <a:r>
              <a:rPr lang="fr-FR" sz="800" dirty="0">
                <a:solidFill>
                  <a:srgbClr val="CE5C00"/>
                </a:solidFill>
                <a:latin typeface="Cambria Math" panose="02040503050406030204" pitchFamily="18" charset="0"/>
              </a:rPr>
              <a:t>=</a:t>
            </a:r>
            <a:r>
              <a:rPr lang="fr-FR" sz="800" dirty="0">
                <a:solidFill>
                  <a:srgbClr val="3465A4"/>
                </a:solidFill>
                <a:latin typeface="Cambria Math" panose="02040503050406030204" pitchFamily="18" charset="0"/>
              </a:rPr>
              <a:t>None</a:t>
            </a:r>
            <a:r>
              <a:rPr lang="fr-FR" sz="800" dirty="0">
                <a:solidFill>
                  <a:srgbClr val="000000"/>
                </a:solidFill>
                <a:latin typeface="Cambria Math" panose="02040503050406030204" pitchFamily="18" charset="0"/>
              </a:rPr>
              <a:t>, verbose</a:t>
            </a:r>
            <a:r>
              <a:rPr lang="fr-FR" sz="800" dirty="0">
                <a:solidFill>
                  <a:srgbClr val="CE5C00"/>
                </a:solidFill>
                <a:latin typeface="Cambria Math" panose="02040503050406030204" pitchFamily="18" charset="0"/>
              </a:rPr>
              <a:t>=</a:t>
            </a:r>
            <a:r>
              <a:rPr lang="fr-FR" sz="800" dirty="0">
                <a:solidFill>
                  <a:srgbClr val="3465A4"/>
                </a:solidFill>
                <a:latin typeface="Cambria Math" panose="02040503050406030204" pitchFamily="18" charset="0"/>
              </a:rPr>
              <a:t>False</a:t>
            </a:r>
            <a:r>
              <a:rPr lang="fr-FR" sz="800" dirty="0">
                <a:solidFill>
                  <a:srgbClr val="000000"/>
                </a:solidFill>
                <a:latin typeface="Cambria Math" panose="02040503050406030204" pitchFamily="18" charset="0"/>
              </a:rPr>
              <a:t>)</a:t>
            </a:r>
          </a:p>
        </p:txBody>
      </p:sp>
      <p:sp>
        <p:nvSpPr>
          <p:cNvPr id="34" name="Forme libre 33"/>
          <p:cNvSpPr/>
          <p:nvPr/>
        </p:nvSpPr>
        <p:spPr>
          <a:xfrm flipV="1">
            <a:off x="5344778" y="1789217"/>
            <a:ext cx="284309" cy="1007096"/>
          </a:xfrm>
          <a:custGeom>
            <a:avLst/>
            <a:gdLst>
              <a:gd name="connsiteX0" fmla="*/ 0 w 284309"/>
              <a:gd name="connsiteY0" fmla="*/ 0 h 795297"/>
              <a:gd name="connsiteX1" fmla="*/ 49946 w 284309"/>
              <a:gd name="connsiteY1" fmla="*/ 399570 h 795297"/>
              <a:gd name="connsiteX2" fmla="*/ 284309 w 284309"/>
              <a:gd name="connsiteY2" fmla="*/ 795297 h 795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4309" h="795297">
                <a:moveTo>
                  <a:pt x="0" y="0"/>
                </a:moveTo>
                <a:cubicBezTo>
                  <a:pt x="1280" y="133510"/>
                  <a:pt x="2561" y="267020"/>
                  <a:pt x="49946" y="399570"/>
                </a:cubicBezTo>
                <a:cubicBezTo>
                  <a:pt x="97331" y="532120"/>
                  <a:pt x="190820" y="663708"/>
                  <a:pt x="284309" y="795297"/>
                </a:cubicBezTo>
              </a:path>
            </a:pathLst>
          </a:custGeom>
          <a:noFill/>
          <a:ln w="19050">
            <a:solidFill>
              <a:schemeClr val="accent2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Forme libre 34"/>
          <p:cNvSpPr/>
          <p:nvPr/>
        </p:nvSpPr>
        <p:spPr>
          <a:xfrm flipH="1" flipV="1">
            <a:off x="6375698" y="1826660"/>
            <a:ext cx="284309" cy="969955"/>
          </a:xfrm>
          <a:custGeom>
            <a:avLst/>
            <a:gdLst>
              <a:gd name="connsiteX0" fmla="*/ 0 w 284309"/>
              <a:gd name="connsiteY0" fmla="*/ 0 h 795297"/>
              <a:gd name="connsiteX1" fmla="*/ 49946 w 284309"/>
              <a:gd name="connsiteY1" fmla="*/ 399570 h 795297"/>
              <a:gd name="connsiteX2" fmla="*/ 284309 w 284309"/>
              <a:gd name="connsiteY2" fmla="*/ 795297 h 795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4309" h="795297">
                <a:moveTo>
                  <a:pt x="0" y="0"/>
                </a:moveTo>
                <a:cubicBezTo>
                  <a:pt x="1280" y="133510"/>
                  <a:pt x="2561" y="267020"/>
                  <a:pt x="49946" y="399570"/>
                </a:cubicBezTo>
                <a:cubicBezTo>
                  <a:pt x="97331" y="532120"/>
                  <a:pt x="190820" y="663708"/>
                  <a:pt x="284309" y="795297"/>
                </a:cubicBezTo>
              </a:path>
            </a:pathLst>
          </a:custGeom>
          <a:noFill/>
          <a:ln w="19050">
            <a:solidFill>
              <a:schemeClr val="accent6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6" name="Image 3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2408" y="947334"/>
            <a:ext cx="899970" cy="899968"/>
          </a:xfrm>
          <a:prstGeom prst="rect">
            <a:avLst/>
          </a:prstGeom>
        </p:spPr>
      </p:pic>
      <p:sp>
        <p:nvSpPr>
          <p:cNvPr id="37" name="Forme libre 36"/>
          <p:cNvSpPr/>
          <p:nvPr/>
        </p:nvSpPr>
        <p:spPr>
          <a:xfrm flipH="1">
            <a:off x="7378641" y="4133593"/>
            <a:ext cx="2558783" cy="485834"/>
          </a:xfrm>
          <a:custGeom>
            <a:avLst/>
            <a:gdLst>
              <a:gd name="connsiteX0" fmla="*/ 0 w 2558783"/>
              <a:gd name="connsiteY0" fmla="*/ 218995 h 485834"/>
              <a:gd name="connsiteX1" fmla="*/ 1740433 w 2558783"/>
              <a:gd name="connsiteY1" fmla="*/ 480253 h 485834"/>
              <a:gd name="connsiteX2" fmla="*/ 2558783 w 2558783"/>
              <a:gd name="connsiteY2" fmla="*/ 0 h 485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58783" h="485834">
                <a:moveTo>
                  <a:pt x="0" y="218995"/>
                </a:moveTo>
                <a:cubicBezTo>
                  <a:pt x="656984" y="367873"/>
                  <a:pt x="1313969" y="516752"/>
                  <a:pt x="1740433" y="480253"/>
                </a:cubicBezTo>
                <a:cubicBezTo>
                  <a:pt x="2166897" y="443754"/>
                  <a:pt x="2362840" y="221877"/>
                  <a:pt x="2558783" y="0"/>
                </a:cubicBezTo>
              </a:path>
            </a:pathLst>
          </a:custGeom>
          <a:ln w="19050">
            <a:solidFill>
              <a:schemeClr val="accent6"/>
            </a:solidFill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 37"/>
          <p:cNvSpPr/>
          <p:nvPr/>
        </p:nvSpPr>
        <p:spPr>
          <a:xfrm>
            <a:off x="6568440" y="1881237"/>
            <a:ext cx="2643257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800" dirty="0" smtClean="0">
                <a:solidFill>
                  <a:srgbClr val="000000"/>
                </a:solidFill>
                <a:latin typeface="Cambria Math" panose="02040503050406030204" pitchFamily="18" charset="0"/>
              </a:rPr>
              <a:t>mopt</a:t>
            </a:r>
            <a:r>
              <a:rPr lang="fr-FR" sz="800" dirty="0" smtClean="0">
                <a:solidFill>
                  <a:srgbClr val="CE5C00"/>
                </a:solidFill>
                <a:latin typeface="Cambria Math" panose="02040503050406030204" pitchFamily="18" charset="0"/>
              </a:rPr>
              <a:t>.</a:t>
            </a:r>
            <a:r>
              <a:rPr lang="fr-FR" sz="800" b="1" dirty="0" smtClean="0">
                <a:solidFill>
                  <a:srgbClr val="000000"/>
                </a:solidFill>
                <a:latin typeface="Cambria Math" panose="02040503050406030204" pitchFamily="18" charset="0"/>
              </a:rPr>
              <a:t>remove_param</a:t>
            </a:r>
            <a:r>
              <a:rPr lang="fr-FR" sz="800" dirty="0" smtClean="0">
                <a:solidFill>
                  <a:srgbClr val="000000"/>
                </a:solidFill>
                <a:latin typeface="Cambria Math" panose="02040503050406030204" pitchFamily="18" charset="0"/>
              </a:rPr>
              <a:t>(parname</a:t>
            </a:r>
            <a:r>
              <a:rPr lang="fr-FR" sz="800" dirty="0" smtClean="0">
                <a:solidFill>
                  <a:srgbClr val="CE5C00"/>
                </a:solidFill>
                <a:latin typeface="Cambria Math" panose="02040503050406030204" pitchFamily="18" charset="0"/>
              </a:rPr>
              <a:t>=</a:t>
            </a:r>
            <a:r>
              <a:rPr lang="fr-FR" sz="800" dirty="0" smtClean="0">
                <a:solidFill>
                  <a:srgbClr val="3465A4"/>
                </a:solidFill>
                <a:latin typeface="Cambria Math" panose="02040503050406030204" pitchFamily="18" charset="0"/>
              </a:rPr>
              <a:t>None</a:t>
            </a:r>
            <a:r>
              <a:rPr lang="fr-FR" sz="800" dirty="0">
                <a:solidFill>
                  <a:srgbClr val="000000"/>
                </a:solidFill>
                <a:latin typeface="Cambria Math" panose="02040503050406030204" pitchFamily="18" charset="0"/>
              </a:rPr>
              <a:t>, verbose</a:t>
            </a:r>
            <a:r>
              <a:rPr lang="fr-FR" sz="800" dirty="0">
                <a:solidFill>
                  <a:srgbClr val="CE5C00"/>
                </a:solidFill>
                <a:latin typeface="Cambria Math" panose="02040503050406030204" pitchFamily="18" charset="0"/>
              </a:rPr>
              <a:t>=</a:t>
            </a:r>
            <a:r>
              <a:rPr lang="fr-FR" sz="800" dirty="0">
                <a:solidFill>
                  <a:srgbClr val="3465A4"/>
                </a:solidFill>
                <a:latin typeface="Cambria Math" panose="02040503050406030204" pitchFamily="18" charset="0"/>
              </a:rPr>
              <a:t>False</a:t>
            </a:r>
            <a:r>
              <a:rPr lang="fr-FR" sz="800" dirty="0">
                <a:solidFill>
                  <a:srgbClr val="000000"/>
                </a:solidFill>
                <a:latin typeface="Cambria Math" panose="02040503050406030204" pitchFamily="18" charset="0"/>
              </a:rPr>
              <a:t>)</a:t>
            </a:r>
          </a:p>
        </p:txBody>
      </p:sp>
      <p:sp>
        <p:nvSpPr>
          <p:cNvPr id="39" name="Rectangle 38"/>
          <p:cNvSpPr/>
          <p:nvPr/>
        </p:nvSpPr>
        <p:spPr>
          <a:xfrm>
            <a:off x="5837981" y="5220710"/>
            <a:ext cx="2113079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800" dirty="0">
                <a:solidFill>
                  <a:srgbClr val="000000"/>
                </a:solidFill>
                <a:latin typeface="Cambria Math" panose="02040503050406030204" pitchFamily="18" charset="0"/>
              </a:rPr>
              <a:t>mopt</a:t>
            </a:r>
            <a:r>
              <a:rPr lang="fr-FR" sz="800" dirty="0">
                <a:solidFill>
                  <a:srgbClr val="CE5C00"/>
                </a:solidFill>
                <a:latin typeface="Cambria Math" panose="02040503050406030204" pitchFamily="18" charset="0"/>
              </a:rPr>
              <a:t>.</a:t>
            </a:r>
            <a:r>
              <a:rPr lang="fr-FR" sz="800" b="1" dirty="0">
                <a:solidFill>
                  <a:srgbClr val="000000"/>
                </a:solidFill>
                <a:latin typeface="Cambria Math" panose="02040503050406030204" pitchFamily="18" charset="0"/>
              </a:rPr>
              <a:t>add_param</a:t>
            </a:r>
            <a:r>
              <a:rPr lang="fr-FR" sz="800" dirty="0">
                <a:solidFill>
                  <a:srgbClr val="000000"/>
                </a:solidFill>
                <a:latin typeface="Cambria Math" panose="02040503050406030204" pitchFamily="18" charset="0"/>
              </a:rPr>
              <a:t>(parname, mobj, </a:t>
            </a:r>
            <a:r>
              <a:rPr lang="fr-FR" sz="800" dirty="0">
                <a:solidFill>
                  <a:srgbClr val="CE5C00"/>
                </a:solidFill>
                <a:latin typeface="Cambria Math" panose="02040503050406030204" pitchFamily="18" charset="0"/>
              </a:rPr>
              <a:t>**</a:t>
            </a:r>
            <a:r>
              <a:rPr lang="fr-FR" sz="800" dirty="0">
                <a:solidFill>
                  <a:srgbClr val="000000"/>
                </a:solidFill>
                <a:latin typeface="Cambria Math" panose="02040503050406030204" pitchFamily="18" charset="0"/>
              </a:rPr>
              <a:t>kwargs)</a:t>
            </a:r>
          </a:p>
        </p:txBody>
      </p:sp>
      <p:sp>
        <p:nvSpPr>
          <p:cNvPr id="40" name="Forme libre 39"/>
          <p:cNvSpPr/>
          <p:nvPr/>
        </p:nvSpPr>
        <p:spPr>
          <a:xfrm flipV="1">
            <a:off x="7428816" y="2828044"/>
            <a:ext cx="2558783" cy="485834"/>
          </a:xfrm>
          <a:custGeom>
            <a:avLst/>
            <a:gdLst>
              <a:gd name="connsiteX0" fmla="*/ 0 w 2558783"/>
              <a:gd name="connsiteY0" fmla="*/ 218995 h 485834"/>
              <a:gd name="connsiteX1" fmla="*/ 1740433 w 2558783"/>
              <a:gd name="connsiteY1" fmla="*/ 480253 h 485834"/>
              <a:gd name="connsiteX2" fmla="*/ 2558783 w 2558783"/>
              <a:gd name="connsiteY2" fmla="*/ 0 h 485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58783" h="485834">
                <a:moveTo>
                  <a:pt x="0" y="218995"/>
                </a:moveTo>
                <a:cubicBezTo>
                  <a:pt x="656984" y="367873"/>
                  <a:pt x="1313969" y="516752"/>
                  <a:pt x="1740433" y="480253"/>
                </a:cubicBezTo>
                <a:cubicBezTo>
                  <a:pt x="2166897" y="443754"/>
                  <a:pt x="2362840" y="221877"/>
                  <a:pt x="2558783" y="0"/>
                </a:cubicBezTo>
              </a:path>
            </a:pathLst>
          </a:custGeom>
          <a:ln w="19050">
            <a:solidFill>
              <a:schemeClr val="accent6"/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Rectangle 41"/>
          <p:cNvSpPr/>
          <p:nvPr/>
        </p:nvSpPr>
        <p:spPr>
          <a:xfrm>
            <a:off x="3025040" y="4619427"/>
            <a:ext cx="159210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800" dirty="0" smtClean="0">
                <a:solidFill>
                  <a:srgbClr val="000000"/>
                </a:solidFill>
                <a:latin typeface="Cambria Math" panose="02040503050406030204" pitchFamily="18" charset="0"/>
              </a:rPr>
              <a:t>mopt</a:t>
            </a:r>
            <a:r>
              <a:rPr lang="fr-FR" sz="800" dirty="0" smtClean="0">
                <a:solidFill>
                  <a:srgbClr val="CE5C00"/>
                </a:solidFill>
                <a:latin typeface="Cambria Math" panose="02040503050406030204" pitchFamily="18" charset="0"/>
              </a:rPr>
              <a:t>.</a:t>
            </a:r>
            <a:r>
              <a:rPr lang="fr-FR" sz="800" b="1" dirty="0" smtClean="0">
                <a:solidFill>
                  <a:srgbClr val="000000"/>
                </a:solidFill>
                <a:latin typeface="Cambria Math" panose="02040503050406030204" pitchFamily="18" charset="0"/>
              </a:rPr>
              <a:t>write_ins</a:t>
            </a:r>
            <a:r>
              <a:rPr lang="fr-FR" sz="800" dirty="0" smtClean="0">
                <a:solidFill>
                  <a:srgbClr val="000000"/>
                </a:solidFill>
                <a:latin typeface="Cambria Math" panose="02040503050406030204" pitchFamily="18" charset="0"/>
              </a:rPr>
              <a:t>(locnme</a:t>
            </a:r>
            <a:r>
              <a:rPr lang="fr-FR" sz="800" dirty="0" smtClean="0">
                <a:solidFill>
                  <a:srgbClr val="CE5C00"/>
                </a:solidFill>
                <a:latin typeface="Cambria Math" panose="02040503050406030204" pitchFamily="18" charset="0"/>
              </a:rPr>
              <a:t>=</a:t>
            </a:r>
            <a:r>
              <a:rPr lang="fr-FR" sz="800" dirty="0" smtClean="0">
                <a:solidFill>
                  <a:srgbClr val="3465A4"/>
                </a:solidFill>
                <a:latin typeface="Cambria Math" panose="02040503050406030204" pitchFamily="18" charset="0"/>
              </a:rPr>
              <a:t>None</a:t>
            </a:r>
            <a:r>
              <a:rPr lang="fr-FR" sz="800" dirty="0">
                <a:solidFill>
                  <a:srgbClr val="000000"/>
                </a:solidFill>
                <a:latin typeface="Cambria Math" panose="02040503050406030204" pitchFamily="18" charset="0"/>
              </a:rPr>
              <a:t>)</a:t>
            </a:r>
          </a:p>
        </p:txBody>
      </p:sp>
      <p:sp>
        <p:nvSpPr>
          <p:cNvPr id="43" name="Forme libre 42"/>
          <p:cNvSpPr/>
          <p:nvPr/>
        </p:nvSpPr>
        <p:spPr>
          <a:xfrm rot="21052510" flipV="1">
            <a:off x="2429437" y="3058138"/>
            <a:ext cx="2916319" cy="485834"/>
          </a:xfrm>
          <a:custGeom>
            <a:avLst/>
            <a:gdLst>
              <a:gd name="connsiteX0" fmla="*/ 0 w 2558783"/>
              <a:gd name="connsiteY0" fmla="*/ 218995 h 485834"/>
              <a:gd name="connsiteX1" fmla="*/ 1740433 w 2558783"/>
              <a:gd name="connsiteY1" fmla="*/ 480253 h 485834"/>
              <a:gd name="connsiteX2" fmla="*/ 2558783 w 2558783"/>
              <a:gd name="connsiteY2" fmla="*/ 0 h 485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58783" h="485834">
                <a:moveTo>
                  <a:pt x="0" y="218995"/>
                </a:moveTo>
                <a:cubicBezTo>
                  <a:pt x="656984" y="367873"/>
                  <a:pt x="1313969" y="516752"/>
                  <a:pt x="1740433" y="480253"/>
                </a:cubicBezTo>
                <a:cubicBezTo>
                  <a:pt x="2166897" y="443754"/>
                  <a:pt x="2362840" y="221877"/>
                  <a:pt x="2558783" y="0"/>
                </a:cubicBezTo>
              </a:path>
            </a:pathLst>
          </a:custGeom>
          <a:ln w="19050">
            <a:solidFill>
              <a:schemeClr val="accent2"/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Rectangle 45"/>
          <p:cNvSpPr/>
          <p:nvPr/>
        </p:nvSpPr>
        <p:spPr>
          <a:xfrm>
            <a:off x="7754579" y="4619427"/>
            <a:ext cx="180690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800" dirty="0">
                <a:solidFill>
                  <a:srgbClr val="000000"/>
                </a:solidFill>
                <a:latin typeface="Cambria Math" panose="02040503050406030204" pitchFamily="18" charset="0"/>
              </a:rPr>
              <a:t>mopt</a:t>
            </a:r>
            <a:r>
              <a:rPr lang="fr-FR" sz="800" dirty="0">
                <a:solidFill>
                  <a:srgbClr val="CE5C00"/>
                </a:solidFill>
                <a:latin typeface="Cambria Math" panose="02040503050406030204" pitchFamily="18" charset="0"/>
              </a:rPr>
              <a:t>.</a:t>
            </a:r>
            <a:r>
              <a:rPr lang="fr-FR" sz="800" b="1" dirty="0">
                <a:solidFill>
                  <a:srgbClr val="000000"/>
                </a:solidFill>
                <a:latin typeface="Cambria Math" panose="02040503050406030204" pitchFamily="18" charset="0"/>
              </a:rPr>
              <a:t>write_parfile</a:t>
            </a:r>
            <a:r>
              <a:rPr lang="fr-FR" sz="800" dirty="0">
                <a:solidFill>
                  <a:srgbClr val="000000"/>
                </a:solidFill>
                <a:latin typeface="Cambria Math" panose="02040503050406030204" pitchFamily="18" charset="0"/>
              </a:rPr>
              <a:t>(parname</a:t>
            </a:r>
            <a:r>
              <a:rPr lang="fr-FR" sz="800" dirty="0">
                <a:solidFill>
                  <a:srgbClr val="CE5C00"/>
                </a:solidFill>
                <a:latin typeface="Cambria Math" panose="02040503050406030204" pitchFamily="18" charset="0"/>
              </a:rPr>
              <a:t>= </a:t>
            </a:r>
            <a:r>
              <a:rPr lang="fr-FR" sz="800" dirty="0">
                <a:solidFill>
                  <a:srgbClr val="3465A4"/>
                </a:solidFill>
                <a:latin typeface="Cambria Math" panose="02040503050406030204" pitchFamily="18" charset="0"/>
              </a:rPr>
              <a:t>None</a:t>
            </a:r>
            <a:r>
              <a:rPr lang="fr-FR" sz="800" dirty="0">
                <a:solidFill>
                  <a:srgbClr val="000000"/>
                </a:solidFill>
                <a:latin typeface="Cambria Math" panose="02040503050406030204" pitchFamily="18" charset="0"/>
              </a:rPr>
              <a:t>)</a:t>
            </a:r>
          </a:p>
        </p:txBody>
      </p:sp>
      <p:sp>
        <p:nvSpPr>
          <p:cNvPr id="49" name="Rectangle 48"/>
          <p:cNvSpPr/>
          <p:nvPr/>
        </p:nvSpPr>
        <p:spPr>
          <a:xfrm>
            <a:off x="8013313" y="2581171"/>
            <a:ext cx="168988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800" dirty="0" smtClean="0">
                <a:solidFill>
                  <a:srgbClr val="000000"/>
                </a:solidFill>
                <a:latin typeface="Cambria Math" panose="02040503050406030204" pitchFamily="18" charset="0"/>
              </a:rPr>
              <a:t>mopt</a:t>
            </a:r>
            <a:r>
              <a:rPr lang="fr-FR" sz="800" dirty="0" smtClean="0">
                <a:solidFill>
                  <a:srgbClr val="CE5C00"/>
                </a:solidFill>
                <a:latin typeface="Cambria Math" panose="02040503050406030204" pitchFamily="18" charset="0"/>
              </a:rPr>
              <a:t>.</a:t>
            </a:r>
            <a:r>
              <a:rPr lang="fr-FR" sz="800" b="1" dirty="0" smtClean="0">
                <a:solidFill>
                  <a:srgbClr val="000000"/>
                </a:solidFill>
                <a:latin typeface="Cambria Math" panose="02040503050406030204" pitchFamily="18" charset="0"/>
              </a:rPr>
              <a:t>write_tpl</a:t>
            </a:r>
            <a:r>
              <a:rPr lang="fr-FR" sz="800" dirty="0" smtClean="0">
                <a:solidFill>
                  <a:srgbClr val="000000"/>
                </a:solidFill>
                <a:latin typeface="Cambria Math" panose="02040503050406030204" pitchFamily="18" charset="0"/>
              </a:rPr>
              <a:t>(parname</a:t>
            </a:r>
            <a:r>
              <a:rPr lang="fr-FR" sz="800" dirty="0">
                <a:solidFill>
                  <a:srgbClr val="CE5C00"/>
                </a:solidFill>
                <a:latin typeface="Cambria Math" panose="02040503050406030204" pitchFamily="18" charset="0"/>
              </a:rPr>
              <a:t>= </a:t>
            </a:r>
            <a:r>
              <a:rPr lang="fr-FR" sz="800" dirty="0">
                <a:solidFill>
                  <a:srgbClr val="3465A4"/>
                </a:solidFill>
                <a:latin typeface="Cambria Math" panose="02040503050406030204" pitchFamily="18" charset="0"/>
              </a:rPr>
              <a:t>None</a:t>
            </a:r>
            <a:r>
              <a:rPr lang="fr-FR" sz="800" dirty="0">
                <a:solidFill>
                  <a:srgbClr val="000000"/>
                </a:solidFill>
                <a:latin typeface="Cambria Math" panose="02040503050406030204" pitchFamily="18" charset="0"/>
              </a:rPr>
              <a:t>)</a:t>
            </a:r>
          </a:p>
        </p:txBody>
      </p:sp>
      <p:sp>
        <p:nvSpPr>
          <p:cNvPr id="50" name="Forme libre 49"/>
          <p:cNvSpPr/>
          <p:nvPr/>
        </p:nvSpPr>
        <p:spPr>
          <a:xfrm>
            <a:off x="5864626" y="4109720"/>
            <a:ext cx="703814" cy="1945640"/>
          </a:xfrm>
          <a:custGeom>
            <a:avLst/>
            <a:gdLst>
              <a:gd name="connsiteX0" fmla="*/ 99294 w 703814"/>
              <a:gd name="connsiteY0" fmla="*/ 1945640 h 1945640"/>
              <a:gd name="connsiteX1" fmla="*/ 48494 w 703814"/>
              <a:gd name="connsiteY1" fmla="*/ 975360 h 1945640"/>
              <a:gd name="connsiteX2" fmla="*/ 703814 w 703814"/>
              <a:gd name="connsiteY2" fmla="*/ 0 h 1945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3814" h="1945640">
                <a:moveTo>
                  <a:pt x="99294" y="1945640"/>
                </a:moveTo>
                <a:cubicBezTo>
                  <a:pt x="23517" y="1622636"/>
                  <a:pt x="-52259" y="1299633"/>
                  <a:pt x="48494" y="975360"/>
                </a:cubicBezTo>
                <a:cubicBezTo>
                  <a:pt x="149247" y="651087"/>
                  <a:pt x="426530" y="325543"/>
                  <a:pt x="703814" y="0"/>
                </a:cubicBezTo>
              </a:path>
            </a:pathLst>
          </a:custGeom>
          <a:noFill/>
          <a:ln w="19050">
            <a:solidFill>
              <a:schemeClr val="accent6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1" name="Image 5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4515" y="2971705"/>
            <a:ext cx="1295099" cy="1295099"/>
          </a:xfrm>
          <a:prstGeom prst="rect">
            <a:avLst/>
          </a:prstGeom>
        </p:spPr>
      </p:pic>
      <p:sp>
        <p:nvSpPr>
          <p:cNvPr id="57" name="Rectangle à coins arrondis 56"/>
          <p:cNvSpPr/>
          <p:nvPr/>
        </p:nvSpPr>
        <p:spPr>
          <a:xfrm>
            <a:off x="3404061" y="2959920"/>
            <a:ext cx="754705" cy="275868"/>
          </a:xfrm>
          <a:prstGeom prst="roundRect">
            <a:avLst>
              <a:gd name="adj" fmla="val 38567"/>
            </a:avLst>
          </a:prstGeom>
          <a:solidFill>
            <a:srgbClr val="ED7D31"/>
          </a:solidFill>
        </p:spPr>
        <p:txBody>
          <a:bodyPr wrap="square">
            <a:spAutoFit/>
          </a:bodyPr>
          <a:lstStyle/>
          <a:p>
            <a:pPr algn="ctr"/>
            <a:r>
              <a:rPr lang="fr-FR" sz="800" b="1" dirty="0" smtClean="0">
                <a:solidFill>
                  <a:schemeClr val="bg1"/>
                </a:solidFill>
              </a:rPr>
              <a:t>MartheObs</a:t>
            </a:r>
            <a:endParaRPr lang="fr-FR" sz="800" b="1" dirty="0">
              <a:solidFill>
                <a:schemeClr val="bg1"/>
              </a:solidFill>
            </a:endParaRPr>
          </a:p>
        </p:txBody>
      </p:sp>
      <p:sp>
        <p:nvSpPr>
          <p:cNvPr id="58" name="Forme libre 57"/>
          <p:cNvSpPr/>
          <p:nvPr/>
        </p:nvSpPr>
        <p:spPr>
          <a:xfrm rot="21052510" flipH="1">
            <a:off x="2429438" y="4067290"/>
            <a:ext cx="2916319" cy="485834"/>
          </a:xfrm>
          <a:custGeom>
            <a:avLst/>
            <a:gdLst>
              <a:gd name="connsiteX0" fmla="*/ 0 w 2558783"/>
              <a:gd name="connsiteY0" fmla="*/ 218995 h 485834"/>
              <a:gd name="connsiteX1" fmla="*/ 1740433 w 2558783"/>
              <a:gd name="connsiteY1" fmla="*/ 480253 h 485834"/>
              <a:gd name="connsiteX2" fmla="*/ 2558783 w 2558783"/>
              <a:gd name="connsiteY2" fmla="*/ 0 h 485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58783" h="485834">
                <a:moveTo>
                  <a:pt x="0" y="218995"/>
                </a:moveTo>
                <a:cubicBezTo>
                  <a:pt x="656984" y="367873"/>
                  <a:pt x="1313969" y="516752"/>
                  <a:pt x="1740433" y="480253"/>
                </a:cubicBezTo>
                <a:cubicBezTo>
                  <a:pt x="2166897" y="443754"/>
                  <a:pt x="2362840" y="221877"/>
                  <a:pt x="2558783" y="0"/>
                </a:cubicBezTo>
              </a:path>
            </a:pathLst>
          </a:custGeom>
          <a:ln w="19050">
            <a:solidFill>
              <a:schemeClr val="accent2"/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Rectangle 58"/>
          <p:cNvSpPr/>
          <p:nvPr/>
        </p:nvSpPr>
        <p:spPr>
          <a:xfrm>
            <a:off x="558334" y="4722709"/>
            <a:ext cx="1263058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fr-FR" sz="1050" dirty="0">
                <a:solidFill>
                  <a:srgbClr val="000000"/>
                </a:solidFill>
                <a:latin typeface="Cambria Math" panose="02040503050406030204" pitchFamily="18" charset="0"/>
              </a:rPr>
              <a:t>mopt</a:t>
            </a:r>
            <a:r>
              <a:rPr lang="fr-FR" sz="1050" b="1" dirty="0">
                <a:solidFill>
                  <a:srgbClr val="CE5C00"/>
                </a:solidFill>
                <a:latin typeface="Cambria Math" panose="02040503050406030204" pitchFamily="18" charset="0"/>
              </a:rPr>
              <a:t>.</a:t>
            </a:r>
            <a:r>
              <a:rPr lang="fr-FR" sz="1050" b="1" dirty="0">
                <a:solidFill>
                  <a:srgbClr val="000000"/>
                </a:solidFill>
                <a:latin typeface="Cambria Math" panose="02040503050406030204" pitchFamily="18" charset="0"/>
              </a:rPr>
              <a:t>sim_dir </a:t>
            </a:r>
            <a:r>
              <a:rPr lang="fr-FR" sz="1050" i="1" dirty="0">
                <a:solidFill>
                  <a:srgbClr val="ED7D31"/>
                </a:solidFill>
                <a:latin typeface="Cambria Math" panose="02040503050406030204" pitchFamily="18" charset="0"/>
              </a:rPr>
              <a:t>(str) </a:t>
            </a:r>
          </a:p>
        </p:txBody>
      </p:sp>
      <p:sp>
        <p:nvSpPr>
          <p:cNvPr id="61" name="Rectangle à coins arrondis 60"/>
          <p:cNvSpPr/>
          <p:nvPr/>
        </p:nvSpPr>
        <p:spPr>
          <a:xfrm>
            <a:off x="5626287" y="4671342"/>
            <a:ext cx="847421" cy="275868"/>
          </a:xfrm>
          <a:prstGeom prst="roundRect">
            <a:avLst>
              <a:gd name="adj" fmla="val 38567"/>
            </a:avLst>
          </a:prstGeom>
          <a:solidFill>
            <a:srgbClr val="70AD47"/>
          </a:solidFill>
        </p:spPr>
        <p:txBody>
          <a:bodyPr wrap="square">
            <a:spAutoFit/>
          </a:bodyPr>
          <a:lstStyle/>
          <a:p>
            <a:pPr algn="ctr"/>
            <a:r>
              <a:rPr lang="fr-FR" sz="800" b="1" dirty="0" smtClean="0">
                <a:solidFill>
                  <a:schemeClr val="bg1"/>
                </a:solidFill>
              </a:rPr>
              <a:t>MartheParam</a:t>
            </a:r>
            <a:endParaRPr lang="fr-FR" sz="800" b="1" dirty="0">
              <a:solidFill>
                <a:schemeClr val="bg1"/>
              </a:solidFill>
            </a:endParaRPr>
          </a:p>
        </p:txBody>
      </p:sp>
      <p:sp>
        <p:nvSpPr>
          <p:cNvPr id="62" name="ZoneTexte 61"/>
          <p:cNvSpPr txBox="1"/>
          <p:nvPr/>
        </p:nvSpPr>
        <p:spPr>
          <a:xfrm>
            <a:off x="336915" y="452456"/>
            <a:ext cx="18069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i="1" dirty="0" smtClean="0"/>
              <a:t>prétraitement</a:t>
            </a:r>
            <a:endParaRPr lang="fr-FR" sz="1400" i="1" dirty="0"/>
          </a:p>
        </p:txBody>
      </p:sp>
    </p:spTree>
    <p:extLst>
      <p:ext uri="{BB962C8B-B14F-4D97-AF65-F5344CB8AC3E}">
        <p14:creationId xmlns:p14="http://schemas.microsoft.com/office/powerpoint/2010/main" val="646509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32" grpId="0"/>
      <p:bldP spid="34" grpId="0" animBg="1"/>
      <p:bldP spid="35" grpId="0" animBg="1"/>
      <p:bldP spid="37" grpId="0" animBg="1"/>
      <p:bldP spid="38" grpId="0"/>
      <p:bldP spid="39" grpId="0"/>
      <p:bldP spid="40" grpId="0" animBg="1"/>
      <p:bldP spid="42" grpId="0"/>
      <p:bldP spid="43" grpId="0" animBg="1"/>
      <p:bldP spid="46" grpId="0"/>
      <p:bldP spid="49" grpId="0"/>
      <p:bldP spid="50" grpId="0" animBg="1"/>
      <p:bldP spid="57" grpId="0" animBg="1"/>
      <p:bldP spid="58" grpId="0" animBg="1"/>
      <p:bldP spid="6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AFF33B1D-BF6D-A644-83D0-588E6CB74E13}"/>
              </a:ext>
            </a:extLst>
          </p:cNvPr>
          <p:cNvSpPr txBox="1"/>
          <p:nvPr/>
        </p:nvSpPr>
        <p:spPr>
          <a:xfrm>
            <a:off x="0" y="0"/>
            <a:ext cx="23873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 smtClean="0">
                <a:latin typeface="+mj-lt"/>
              </a:rPr>
              <a:t>Optimisation</a:t>
            </a:r>
            <a:endParaRPr lang="fr-FR" sz="2800" b="1" dirty="0">
              <a:latin typeface="+mj-lt"/>
            </a:endParaRPr>
          </a:p>
        </p:txBody>
      </p:sp>
      <p:cxnSp>
        <p:nvCxnSpPr>
          <p:cNvPr id="30" name="Connecteur droit 29"/>
          <p:cNvCxnSpPr/>
          <p:nvPr/>
        </p:nvCxnSpPr>
        <p:spPr>
          <a:xfrm flipV="1">
            <a:off x="90832" y="456354"/>
            <a:ext cx="2376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8"/>
          <p:cNvSpPr txBox="1"/>
          <p:nvPr/>
        </p:nvSpPr>
        <p:spPr>
          <a:xfrm>
            <a:off x="0" y="873214"/>
            <a:ext cx="193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@ Fonctionalités</a:t>
            </a:r>
            <a:endParaRPr lang="fr-FR" dirty="0"/>
          </a:p>
        </p:txBody>
      </p:sp>
      <p:sp>
        <p:nvSpPr>
          <p:cNvPr id="4" name="Rectangle 3"/>
          <p:cNvSpPr/>
          <p:nvPr/>
        </p:nvSpPr>
        <p:spPr>
          <a:xfrm>
            <a:off x="90832" y="1737886"/>
            <a:ext cx="5984240" cy="7078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fr-FR" sz="800" dirty="0">
                <a:latin typeface="Cambria Math" panose="02040503050406030204" pitchFamily="18" charset="0"/>
              </a:rPr>
              <a:t> </a:t>
            </a:r>
            <a:r>
              <a:rPr lang="fr-FR" sz="800" dirty="0" smtClean="0">
                <a:latin typeface="Cambria Math" panose="02040503050406030204" pitchFamily="18" charset="0"/>
              </a:rPr>
              <a:t>                           </a:t>
            </a:r>
            <a:r>
              <a:rPr lang="fr-FR" sz="800" b="1" dirty="0" smtClean="0">
                <a:solidFill>
                  <a:srgbClr val="000000"/>
                </a:solidFill>
                <a:latin typeface="Cambria Math" panose="02040503050406030204" pitchFamily="18" charset="0"/>
              </a:rPr>
              <a:t>obsnme               date   obsval </a:t>
            </a:r>
            <a:r>
              <a:rPr lang="fr-FR" sz="800" b="1" dirty="0">
                <a:solidFill>
                  <a:srgbClr val="000000"/>
                </a:solidFill>
                <a:latin typeface="Cambria Math" panose="02040503050406030204" pitchFamily="18" charset="0"/>
              </a:rPr>
              <a:t>datatype      </a:t>
            </a:r>
            <a:r>
              <a:rPr lang="fr-FR" sz="800" b="1" dirty="0" smtClean="0">
                <a:solidFill>
                  <a:srgbClr val="000000"/>
                </a:solidFill>
                <a:latin typeface="Cambria Math" panose="02040503050406030204" pitchFamily="18" charset="0"/>
              </a:rPr>
              <a:t>       locnme                                                         obsfile  </a:t>
            </a:r>
            <a:r>
              <a:rPr lang="fr-FR" sz="800" b="1" dirty="0">
                <a:solidFill>
                  <a:srgbClr val="000000"/>
                </a:solidFill>
                <a:latin typeface="Cambria Math" panose="02040503050406030204" pitchFamily="18" charset="0"/>
              </a:rPr>
              <a:t>weight      </a:t>
            </a:r>
            <a:r>
              <a:rPr lang="fr-FR" sz="800" b="1" dirty="0" smtClean="0">
                <a:solidFill>
                  <a:srgbClr val="000000"/>
                </a:solidFill>
                <a:latin typeface="Cambria Math" panose="02040503050406030204" pitchFamily="18" charset="0"/>
              </a:rPr>
              <a:t>      obgnme    trans</a:t>
            </a:r>
            <a:endParaRPr lang="fr-FR" sz="800" b="1" dirty="0">
              <a:solidFill>
                <a:srgbClr val="000000"/>
              </a:solidFill>
              <a:latin typeface="Cambria Math" panose="02040503050406030204" pitchFamily="18" charset="0"/>
            </a:endParaRPr>
          </a:p>
          <a:p>
            <a:r>
              <a:rPr lang="fr-FR" sz="800" dirty="0">
                <a:solidFill>
                  <a:srgbClr val="000000"/>
                </a:solidFill>
                <a:latin typeface="Cambria Math" panose="02040503050406030204" pitchFamily="18" charset="0"/>
              </a:rPr>
              <a:t>loc000n00  loc000n00 </a:t>
            </a:r>
            <a:r>
              <a:rPr lang="fr-FR" sz="800" dirty="0">
                <a:solidFill>
                  <a:srgbClr val="0000CF"/>
                </a:solidFill>
                <a:latin typeface="Cambria Math" panose="02040503050406030204" pitchFamily="18" charset="0"/>
              </a:rPr>
              <a:t>1972</a:t>
            </a:r>
            <a:r>
              <a:rPr lang="fr-FR" sz="800" dirty="0">
                <a:solidFill>
                  <a:srgbClr val="CE5C00"/>
                </a:solidFill>
                <a:latin typeface="Cambria Math" panose="02040503050406030204" pitchFamily="18" charset="0"/>
              </a:rPr>
              <a:t>-</a:t>
            </a:r>
            <a:r>
              <a:rPr lang="fr-FR" sz="800" dirty="0">
                <a:solidFill>
                  <a:srgbClr val="0000CF"/>
                </a:solidFill>
                <a:latin typeface="Cambria Math" panose="02040503050406030204" pitchFamily="18" charset="0"/>
              </a:rPr>
              <a:t>12</a:t>
            </a:r>
            <a:r>
              <a:rPr lang="fr-FR" sz="800" dirty="0">
                <a:solidFill>
                  <a:srgbClr val="CE5C00"/>
                </a:solidFill>
                <a:latin typeface="Cambria Math" panose="02040503050406030204" pitchFamily="18" charset="0"/>
              </a:rPr>
              <a:t>-</a:t>
            </a:r>
            <a:r>
              <a:rPr lang="fr-FR" sz="800" dirty="0">
                <a:solidFill>
                  <a:srgbClr val="0000CF"/>
                </a:solidFill>
                <a:latin typeface="Cambria Math" panose="02040503050406030204" pitchFamily="18" charset="0"/>
              </a:rPr>
              <a:t>31    14.56     </a:t>
            </a:r>
            <a:r>
              <a:rPr lang="fr-FR" sz="800" dirty="0" smtClean="0">
                <a:solidFill>
                  <a:srgbClr val="0000CF"/>
                </a:solidFill>
                <a:latin typeface="Cambria Math" panose="02040503050406030204" pitchFamily="18" charset="0"/>
              </a:rPr>
              <a:t>   </a:t>
            </a:r>
            <a:r>
              <a:rPr lang="fr-FR" sz="800" dirty="0" smtClean="0">
                <a:solidFill>
                  <a:srgbClr val="000000"/>
                </a:solidFill>
                <a:latin typeface="Cambria Math" panose="02040503050406030204" pitchFamily="18" charset="0"/>
              </a:rPr>
              <a:t>head  </a:t>
            </a:r>
            <a:r>
              <a:rPr lang="fr-FR" sz="800" dirty="0">
                <a:latin typeface="Cambria Math" panose="02040503050406030204" pitchFamily="18" charset="0"/>
              </a:rPr>
              <a:t>07065X0002  monav3_pm\obs\07065X0002.dat </a:t>
            </a:r>
            <a:r>
              <a:rPr lang="fr-FR" sz="800" dirty="0">
                <a:solidFill>
                  <a:srgbClr val="000000"/>
                </a:solidFill>
                <a:latin typeface="Cambria Math" panose="02040503050406030204" pitchFamily="18" charset="0"/>
              </a:rPr>
              <a:t>      </a:t>
            </a:r>
            <a:r>
              <a:rPr lang="fr-FR" sz="800" dirty="0" smtClean="0">
                <a:solidFill>
                  <a:srgbClr val="000000"/>
                </a:solidFill>
                <a:latin typeface="Cambria Math" panose="02040503050406030204" pitchFamily="18" charset="0"/>
              </a:rPr>
              <a:t>      </a:t>
            </a:r>
            <a:r>
              <a:rPr lang="fr-FR" sz="800" dirty="0" smtClean="0">
                <a:solidFill>
                  <a:srgbClr val="0000CF"/>
                </a:solidFill>
                <a:latin typeface="Cambria Math" panose="02040503050406030204" pitchFamily="18" charset="0"/>
              </a:rPr>
              <a:t>1  </a:t>
            </a:r>
            <a:r>
              <a:rPr lang="fr-FR" sz="800" dirty="0">
                <a:latin typeface="Cambria Math" panose="02040503050406030204" pitchFamily="18" charset="0"/>
              </a:rPr>
              <a:t>07065X0002</a:t>
            </a:r>
            <a:r>
              <a:rPr lang="fr-FR" sz="800" dirty="0">
                <a:solidFill>
                  <a:srgbClr val="000000"/>
                </a:solidFill>
                <a:latin typeface="Cambria Math" panose="02040503050406030204" pitchFamily="18" charset="0"/>
              </a:rPr>
              <a:t> </a:t>
            </a:r>
            <a:r>
              <a:rPr lang="fr-FR" sz="800" dirty="0" smtClean="0">
                <a:solidFill>
                  <a:srgbClr val="000000"/>
                </a:solidFill>
                <a:latin typeface="Cambria Math" panose="02040503050406030204" pitchFamily="18" charset="0"/>
              </a:rPr>
              <a:t>    </a:t>
            </a:r>
            <a:r>
              <a:rPr lang="fr-FR" sz="800" dirty="0">
                <a:solidFill>
                  <a:srgbClr val="000000"/>
                </a:solidFill>
                <a:latin typeface="Cambria Math" panose="02040503050406030204" pitchFamily="18" charset="0"/>
              </a:rPr>
              <a:t>none</a:t>
            </a:r>
          </a:p>
          <a:p>
            <a:r>
              <a:rPr lang="fr-FR" sz="800" dirty="0">
                <a:solidFill>
                  <a:srgbClr val="000000"/>
                </a:solidFill>
                <a:latin typeface="Cambria Math" panose="02040503050406030204" pitchFamily="18" charset="0"/>
              </a:rPr>
              <a:t>loc000n01  loc000n01 </a:t>
            </a:r>
            <a:r>
              <a:rPr lang="fr-FR" sz="800" dirty="0">
                <a:solidFill>
                  <a:srgbClr val="0000CF"/>
                </a:solidFill>
                <a:latin typeface="Cambria Math" panose="02040503050406030204" pitchFamily="18" charset="0"/>
              </a:rPr>
              <a:t>1973</a:t>
            </a:r>
            <a:r>
              <a:rPr lang="fr-FR" sz="800" dirty="0">
                <a:solidFill>
                  <a:srgbClr val="CE5C00"/>
                </a:solidFill>
                <a:latin typeface="Cambria Math" panose="02040503050406030204" pitchFamily="18" charset="0"/>
              </a:rPr>
              <a:t>-</a:t>
            </a:r>
            <a:r>
              <a:rPr lang="fr-FR" sz="800" dirty="0">
                <a:solidFill>
                  <a:srgbClr val="0000CF"/>
                </a:solidFill>
                <a:latin typeface="Cambria Math" panose="02040503050406030204" pitchFamily="18" charset="0"/>
              </a:rPr>
              <a:t>12</a:t>
            </a:r>
            <a:r>
              <a:rPr lang="fr-FR" sz="800" dirty="0">
                <a:solidFill>
                  <a:srgbClr val="CE5C00"/>
                </a:solidFill>
                <a:latin typeface="Cambria Math" panose="02040503050406030204" pitchFamily="18" charset="0"/>
              </a:rPr>
              <a:t>-</a:t>
            </a:r>
            <a:r>
              <a:rPr lang="fr-FR" sz="800" dirty="0">
                <a:solidFill>
                  <a:srgbClr val="0000CF"/>
                </a:solidFill>
                <a:latin typeface="Cambria Math" panose="02040503050406030204" pitchFamily="18" charset="0"/>
              </a:rPr>
              <a:t>31    14.95    </a:t>
            </a:r>
            <a:r>
              <a:rPr lang="fr-FR" sz="800" dirty="0" smtClean="0">
                <a:solidFill>
                  <a:srgbClr val="0000CF"/>
                </a:solidFill>
                <a:latin typeface="Cambria Math" panose="02040503050406030204" pitchFamily="18" charset="0"/>
              </a:rPr>
              <a:t>    </a:t>
            </a:r>
            <a:r>
              <a:rPr lang="fr-FR" sz="800" dirty="0">
                <a:solidFill>
                  <a:srgbClr val="000000"/>
                </a:solidFill>
                <a:latin typeface="Cambria Math" panose="02040503050406030204" pitchFamily="18" charset="0"/>
              </a:rPr>
              <a:t>head  </a:t>
            </a:r>
            <a:r>
              <a:rPr lang="fr-FR" sz="800" dirty="0">
                <a:latin typeface="Cambria Math" panose="02040503050406030204" pitchFamily="18" charset="0"/>
              </a:rPr>
              <a:t>07065X0002  monav3_pm\obs\07065X0002.dat       </a:t>
            </a:r>
            <a:r>
              <a:rPr lang="fr-FR" sz="800" dirty="0" smtClean="0">
                <a:latin typeface="Cambria Math" panose="02040503050406030204" pitchFamily="18" charset="0"/>
              </a:rPr>
              <a:t>      </a:t>
            </a:r>
            <a:r>
              <a:rPr lang="fr-FR" sz="800" dirty="0" smtClean="0">
                <a:solidFill>
                  <a:srgbClr val="0000CF"/>
                </a:solidFill>
                <a:latin typeface="Cambria Math" panose="02040503050406030204" pitchFamily="18" charset="0"/>
              </a:rPr>
              <a:t>1  </a:t>
            </a:r>
            <a:r>
              <a:rPr lang="fr-FR" sz="800" dirty="0">
                <a:latin typeface="Cambria Math" panose="02040503050406030204" pitchFamily="18" charset="0"/>
              </a:rPr>
              <a:t>07065X0002</a:t>
            </a:r>
            <a:r>
              <a:rPr lang="fr-FR" sz="800" dirty="0">
                <a:solidFill>
                  <a:srgbClr val="000000"/>
                </a:solidFill>
                <a:latin typeface="Cambria Math" panose="02040503050406030204" pitchFamily="18" charset="0"/>
              </a:rPr>
              <a:t> </a:t>
            </a:r>
            <a:r>
              <a:rPr lang="fr-FR" sz="800" dirty="0" smtClean="0">
                <a:solidFill>
                  <a:srgbClr val="000000"/>
                </a:solidFill>
                <a:latin typeface="Cambria Math" panose="02040503050406030204" pitchFamily="18" charset="0"/>
              </a:rPr>
              <a:t>    </a:t>
            </a:r>
            <a:r>
              <a:rPr lang="fr-FR" sz="800" dirty="0">
                <a:solidFill>
                  <a:srgbClr val="000000"/>
                </a:solidFill>
                <a:latin typeface="Cambria Math" panose="02040503050406030204" pitchFamily="18" charset="0"/>
              </a:rPr>
              <a:t>none</a:t>
            </a:r>
          </a:p>
          <a:p>
            <a:r>
              <a:rPr lang="fr-FR" sz="800" dirty="0">
                <a:solidFill>
                  <a:srgbClr val="000000"/>
                </a:solidFill>
                <a:latin typeface="Cambria Math" panose="02040503050406030204" pitchFamily="18" charset="0"/>
              </a:rPr>
              <a:t>loc000n02  loc000n02 </a:t>
            </a:r>
            <a:r>
              <a:rPr lang="fr-FR" sz="800" dirty="0">
                <a:solidFill>
                  <a:srgbClr val="0000CF"/>
                </a:solidFill>
                <a:latin typeface="Cambria Math" panose="02040503050406030204" pitchFamily="18" charset="0"/>
              </a:rPr>
              <a:t>1974</a:t>
            </a:r>
            <a:r>
              <a:rPr lang="fr-FR" sz="800" dirty="0">
                <a:solidFill>
                  <a:srgbClr val="CE5C00"/>
                </a:solidFill>
                <a:latin typeface="Cambria Math" panose="02040503050406030204" pitchFamily="18" charset="0"/>
              </a:rPr>
              <a:t>-</a:t>
            </a:r>
            <a:r>
              <a:rPr lang="fr-FR" sz="800" dirty="0">
                <a:solidFill>
                  <a:srgbClr val="0000CF"/>
                </a:solidFill>
                <a:latin typeface="Cambria Math" panose="02040503050406030204" pitchFamily="18" charset="0"/>
              </a:rPr>
              <a:t>12</a:t>
            </a:r>
            <a:r>
              <a:rPr lang="fr-FR" sz="800" dirty="0">
                <a:solidFill>
                  <a:srgbClr val="CE5C00"/>
                </a:solidFill>
                <a:latin typeface="Cambria Math" panose="02040503050406030204" pitchFamily="18" charset="0"/>
              </a:rPr>
              <a:t>-</a:t>
            </a:r>
            <a:r>
              <a:rPr lang="fr-FR" sz="800" dirty="0">
                <a:solidFill>
                  <a:srgbClr val="0000CF"/>
                </a:solidFill>
                <a:latin typeface="Cambria Math" panose="02040503050406030204" pitchFamily="18" charset="0"/>
              </a:rPr>
              <a:t>31    15.23    </a:t>
            </a:r>
            <a:r>
              <a:rPr lang="fr-FR" sz="800" dirty="0" smtClean="0">
                <a:solidFill>
                  <a:srgbClr val="0000CF"/>
                </a:solidFill>
                <a:latin typeface="Cambria Math" panose="02040503050406030204" pitchFamily="18" charset="0"/>
              </a:rPr>
              <a:t>    </a:t>
            </a:r>
            <a:r>
              <a:rPr lang="fr-FR" sz="800" dirty="0">
                <a:latin typeface="Cambria Math" panose="02040503050406030204" pitchFamily="18" charset="0"/>
              </a:rPr>
              <a:t>head  07065X0002  monav3_pm\obs\07065X0002.dat      </a:t>
            </a:r>
            <a:r>
              <a:rPr lang="fr-FR" sz="800" dirty="0" smtClean="0">
                <a:latin typeface="Cambria Math" panose="02040503050406030204" pitchFamily="18" charset="0"/>
              </a:rPr>
              <a:t>       </a:t>
            </a:r>
            <a:r>
              <a:rPr lang="fr-FR" sz="800" dirty="0">
                <a:solidFill>
                  <a:srgbClr val="0000CF"/>
                </a:solidFill>
                <a:latin typeface="Cambria Math" panose="02040503050406030204" pitchFamily="18" charset="0"/>
              </a:rPr>
              <a:t>1  </a:t>
            </a:r>
            <a:r>
              <a:rPr lang="fr-FR" sz="800" dirty="0">
                <a:latin typeface="Cambria Math" panose="02040503050406030204" pitchFamily="18" charset="0"/>
              </a:rPr>
              <a:t>07065X0002</a:t>
            </a:r>
            <a:r>
              <a:rPr lang="fr-FR" sz="800" dirty="0">
                <a:solidFill>
                  <a:srgbClr val="000000"/>
                </a:solidFill>
                <a:latin typeface="Cambria Math" panose="02040503050406030204" pitchFamily="18" charset="0"/>
              </a:rPr>
              <a:t>  </a:t>
            </a:r>
            <a:r>
              <a:rPr lang="fr-FR" sz="800" dirty="0" smtClean="0">
                <a:solidFill>
                  <a:srgbClr val="000000"/>
                </a:solidFill>
                <a:latin typeface="Cambria Math" panose="02040503050406030204" pitchFamily="18" charset="0"/>
              </a:rPr>
              <a:t>   none</a:t>
            </a:r>
            <a:endParaRPr lang="fr-FR" sz="800" dirty="0">
              <a:solidFill>
                <a:srgbClr val="000000"/>
              </a:solidFill>
              <a:latin typeface="Cambria Math" panose="02040503050406030204" pitchFamily="18" charset="0"/>
            </a:endParaRPr>
          </a:p>
          <a:p>
            <a:r>
              <a:rPr lang="fr-FR" sz="800" dirty="0">
                <a:solidFill>
                  <a:srgbClr val="000000"/>
                </a:solidFill>
                <a:latin typeface="Cambria Math" panose="02040503050406030204" pitchFamily="18" charset="0"/>
              </a:rPr>
              <a:t>loc000n03  loc000n03 </a:t>
            </a:r>
            <a:r>
              <a:rPr lang="fr-FR" sz="800" dirty="0">
                <a:solidFill>
                  <a:srgbClr val="0000CF"/>
                </a:solidFill>
                <a:latin typeface="Cambria Math" panose="02040503050406030204" pitchFamily="18" charset="0"/>
              </a:rPr>
              <a:t>1975</a:t>
            </a:r>
            <a:r>
              <a:rPr lang="fr-FR" sz="800" dirty="0">
                <a:solidFill>
                  <a:srgbClr val="CE5C00"/>
                </a:solidFill>
                <a:latin typeface="Cambria Math" panose="02040503050406030204" pitchFamily="18" charset="0"/>
              </a:rPr>
              <a:t>-</a:t>
            </a:r>
            <a:r>
              <a:rPr lang="fr-FR" sz="800" dirty="0">
                <a:solidFill>
                  <a:srgbClr val="0000CF"/>
                </a:solidFill>
                <a:latin typeface="Cambria Math" panose="02040503050406030204" pitchFamily="18" charset="0"/>
              </a:rPr>
              <a:t>12</a:t>
            </a:r>
            <a:r>
              <a:rPr lang="fr-FR" sz="800" dirty="0">
                <a:solidFill>
                  <a:srgbClr val="CE5C00"/>
                </a:solidFill>
                <a:latin typeface="Cambria Math" panose="02040503050406030204" pitchFamily="18" charset="0"/>
              </a:rPr>
              <a:t>-</a:t>
            </a:r>
            <a:r>
              <a:rPr lang="fr-FR" sz="800" dirty="0">
                <a:solidFill>
                  <a:srgbClr val="0000CF"/>
                </a:solidFill>
                <a:latin typeface="Cambria Math" panose="02040503050406030204" pitchFamily="18" charset="0"/>
              </a:rPr>
              <a:t>31    15.26    </a:t>
            </a:r>
            <a:r>
              <a:rPr lang="fr-FR" sz="800" dirty="0" smtClean="0">
                <a:solidFill>
                  <a:srgbClr val="0000CF"/>
                </a:solidFill>
                <a:latin typeface="Cambria Math" panose="02040503050406030204" pitchFamily="18" charset="0"/>
              </a:rPr>
              <a:t>    </a:t>
            </a:r>
            <a:r>
              <a:rPr lang="fr-FR" sz="800" dirty="0">
                <a:solidFill>
                  <a:srgbClr val="000000"/>
                </a:solidFill>
                <a:latin typeface="Cambria Math" panose="02040503050406030204" pitchFamily="18" charset="0"/>
              </a:rPr>
              <a:t>head  </a:t>
            </a:r>
            <a:r>
              <a:rPr lang="fr-FR" sz="800" dirty="0">
                <a:latin typeface="Cambria Math" panose="02040503050406030204" pitchFamily="18" charset="0"/>
              </a:rPr>
              <a:t>07065X0002  monav3_pm\obs\07065X0002.dat       </a:t>
            </a:r>
            <a:r>
              <a:rPr lang="fr-FR" sz="800" dirty="0" smtClean="0">
                <a:latin typeface="Cambria Math" panose="02040503050406030204" pitchFamily="18" charset="0"/>
              </a:rPr>
              <a:t>      </a:t>
            </a:r>
            <a:r>
              <a:rPr lang="fr-FR" sz="800" dirty="0" smtClean="0">
                <a:solidFill>
                  <a:srgbClr val="0000CF"/>
                </a:solidFill>
                <a:latin typeface="Cambria Math" panose="02040503050406030204" pitchFamily="18" charset="0"/>
              </a:rPr>
              <a:t>1  </a:t>
            </a:r>
            <a:r>
              <a:rPr lang="fr-FR" sz="800" dirty="0">
                <a:latin typeface="Cambria Math" panose="02040503050406030204" pitchFamily="18" charset="0"/>
              </a:rPr>
              <a:t>07065X000</a:t>
            </a:r>
            <a:r>
              <a:rPr lang="fr-FR" sz="800" dirty="0">
                <a:solidFill>
                  <a:srgbClr val="000000"/>
                </a:solidFill>
                <a:latin typeface="Cambria Math" panose="02040503050406030204" pitchFamily="18" charset="0"/>
              </a:rPr>
              <a:t>2 </a:t>
            </a:r>
            <a:r>
              <a:rPr lang="fr-FR" sz="800" dirty="0" smtClean="0">
                <a:solidFill>
                  <a:srgbClr val="000000"/>
                </a:solidFill>
                <a:latin typeface="Cambria Math" panose="02040503050406030204" pitchFamily="18" charset="0"/>
              </a:rPr>
              <a:t>    </a:t>
            </a:r>
            <a:r>
              <a:rPr lang="fr-FR" sz="800" dirty="0">
                <a:solidFill>
                  <a:srgbClr val="000000"/>
                </a:solidFill>
                <a:latin typeface="Cambria Math" panose="02040503050406030204" pitchFamily="18" charset="0"/>
              </a:rPr>
              <a:t>none</a:t>
            </a:r>
            <a:endParaRPr lang="fr-FR" sz="800" dirty="0"/>
          </a:p>
        </p:txBody>
      </p:sp>
      <p:sp>
        <p:nvSpPr>
          <p:cNvPr id="6" name="Rectangle 5"/>
          <p:cNvSpPr/>
          <p:nvPr/>
        </p:nvSpPr>
        <p:spPr>
          <a:xfrm>
            <a:off x="90832" y="2722156"/>
            <a:ext cx="6817360" cy="7078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fr-FR" sz="800" dirty="0">
                <a:latin typeface="Cambria Math" panose="02040503050406030204" pitchFamily="18" charset="0"/>
              </a:rPr>
              <a:t> </a:t>
            </a:r>
            <a:r>
              <a:rPr lang="fr-FR" sz="800" dirty="0" smtClean="0">
                <a:latin typeface="Cambria Math" panose="02040503050406030204" pitchFamily="18" charset="0"/>
              </a:rPr>
              <a:t>	                          </a:t>
            </a:r>
            <a:r>
              <a:rPr lang="fr-FR" sz="800" b="1" dirty="0" smtClean="0">
                <a:solidFill>
                  <a:srgbClr val="000000"/>
                </a:solidFill>
                <a:latin typeface="Cambria Math" panose="02040503050406030204" pitchFamily="18" charset="0"/>
              </a:rPr>
              <a:t>parnme      trans    btrans    parchglim    defaultvalue               parlbnd                parubnd        </a:t>
            </a:r>
            <a:r>
              <a:rPr lang="fr-FR" sz="800" b="1" dirty="0">
                <a:solidFill>
                  <a:srgbClr val="000000"/>
                </a:solidFill>
                <a:latin typeface="Cambria Math" panose="02040503050406030204" pitchFamily="18" charset="0"/>
              </a:rPr>
              <a:t>pargp  </a:t>
            </a:r>
            <a:r>
              <a:rPr lang="fr-FR" sz="800" b="1" dirty="0" smtClean="0">
                <a:solidFill>
                  <a:srgbClr val="000000"/>
                </a:solidFill>
                <a:latin typeface="Cambria Math" panose="02040503050406030204" pitchFamily="18" charset="0"/>
              </a:rPr>
              <a:t>  scale   </a:t>
            </a:r>
            <a:r>
              <a:rPr lang="fr-FR" sz="800" b="1" dirty="0">
                <a:solidFill>
                  <a:srgbClr val="000000"/>
                </a:solidFill>
                <a:latin typeface="Cambria Math" panose="02040503050406030204" pitchFamily="18" charset="0"/>
              </a:rPr>
              <a:t>offset  </a:t>
            </a:r>
            <a:r>
              <a:rPr lang="fr-FR" sz="800" b="1" dirty="0" smtClean="0">
                <a:solidFill>
                  <a:srgbClr val="000000"/>
                </a:solidFill>
                <a:latin typeface="Cambria Math" panose="02040503050406030204" pitchFamily="18" charset="0"/>
              </a:rPr>
              <a:t>  dercom</a:t>
            </a:r>
            <a:endParaRPr lang="fr-FR" sz="800" b="1" dirty="0">
              <a:solidFill>
                <a:srgbClr val="000000"/>
              </a:solidFill>
              <a:latin typeface="Cambria Math" panose="02040503050406030204" pitchFamily="18" charset="0"/>
            </a:endParaRPr>
          </a:p>
          <a:p>
            <a:r>
              <a:rPr lang="fr-FR" sz="800" dirty="0">
                <a:solidFill>
                  <a:srgbClr val="000000"/>
                </a:solidFill>
                <a:latin typeface="Cambria Math" panose="02040503050406030204" pitchFamily="18" charset="0"/>
              </a:rPr>
              <a:t>pump_113_14__2__0    pump_113_14__2__0  </a:t>
            </a:r>
            <a:r>
              <a:rPr lang="fr-FR" sz="800" dirty="0" smtClean="0">
                <a:solidFill>
                  <a:srgbClr val="000000"/>
                </a:solidFill>
                <a:latin typeface="Cambria Math" panose="02040503050406030204" pitchFamily="18" charset="0"/>
              </a:rPr>
              <a:t>    none       none            factor                </a:t>
            </a:r>
            <a:r>
              <a:rPr lang="fr-FR" sz="800" dirty="0" smtClean="0">
                <a:solidFill>
                  <a:srgbClr val="0000CF"/>
                </a:solidFill>
                <a:latin typeface="Cambria Math" panose="02040503050406030204" pitchFamily="18" charset="0"/>
              </a:rPr>
              <a:t>-89.61    1.000000e-10   1.000000e+10        </a:t>
            </a:r>
            <a:r>
              <a:rPr lang="fr-FR" sz="800" dirty="0" smtClean="0">
                <a:solidFill>
                  <a:srgbClr val="000000"/>
                </a:solidFill>
                <a:latin typeface="Cambria Math" panose="02040503050406030204" pitchFamily="18" charset="0"/>
              </a:rPr>
              <a:t>pump            </a:t>
            </a:r>
            <a:r>
              <a:rPr lang="fr-FR" sz="800" dirty="0" smtClean="0">
                <a:solidFill>
                  <a:srgbClr val="0000CF"/>
                </a:solidFill>
                <a:latin typeface="Cambria Math" panose="02040503050406030204" pitchFamily="18" charset="0"/>
              </a:rPr>
              <a:t>1            0              1</a:t>
            </a:r>
            <a:endParaRPr lang="fr-FR" sz="800" dirty="0">
              <a:solidFill>
                <a:srgbClr val="0000CF"/>
              </a:solidFill>
              <a:latin typeface="Cambria Math" panose="02040503050406030204" pitchFamily="18" charset="0"/>
            </a:endParaRPr>
          </a:p>
          <a:p>
            <a:r>
              <a:rPr lang="fr-FR" sz="800" dirty="0">
                <a:solidFill>
                  <a:srgbClr val="000000"/>
                </a:solidFill>
                <a:latin typeface="Cambria Math" panose="02040503050406030204" pitchFamily="18" charset="0"/>
              </a:rPr>
              <a:t>pump_113_14__2__1    pump_113_14__2__1  </a:t>
            </a:r>
            <a:r>
              <a:rPr lang="fr-FR" sz="800" dirty="0" smtClean="0">
                <a:solidFill>
                  <a:srgbClr val="000000"/>
                </a:solidFill>
                <a:latin typeface="Cambria Math" panose="02040503050406030204" pitchFamily="18" charset="0"/>
              </a:rPr>
              <a:t>    none       none            factor                </a:t>
            </a:r>
            <a:r>
              <a:rPr lang="fr-FR" sz="800" dirty="0" smtClean="0">
                <a:solidFill>
                  <a:srgbClr val="0000CF"/>
                </a:solidFill>
                <a:latin typeface="Cambria Math" panose="02040503050406030204" pitchFamily="18" charset="0"/>
              </a:rPr>
              <a:t>-87.52    1.000000e-10   1.000000e+10        </a:t>
            </a:r>
            <a:r>
              <a:rPr lang="fr-FR" sz="800" dirty="0" smtClean="0">
                <a:solidFill>
                  <a:srgbClr val="000000"/>
                </a:solidFill>
                <a:latin typeface="Cambria Math" panose="02040503050406030204" pitchFamily="18" charset="0"/>
              </a:rPr>
              <a:t>pump            </a:t>
            </a:r>
            <a:r>
              <a:rPr lang="fr-FR" sz="800" dirty="0" smtClean="0">
                <a:solidFill>
                  <a:srgbClr val="0000CF"/>
                </a:solidFill>
                <a:latin typeface="Cambria Math" panose="02040503050406030204" pitchFamily="18" charset="0"/>
              </a:rPr>
              <a:t>1            0              1</a:t>
            </a:r>
            <a:endParaRPr lang="fr-FR" sz="800" dirty="0">
              <a:solidFill>
                <a:srgbClr val="0000CF"/>
              </a:solidFill>
              <a:latin typeface="Cambria Math" panose="02040503050406030204" pitchFamily="18" charset="0"/>
            </a:endParaRPr>
          </a:p>
          <a:p>
            <a:r>
              <a:rPr lang="fr-FR" sz="800" dirty="0">
                <a:solidFill>
                  <a:srgbClr val="000000"/>
                </a:solidFill>
                <a:latin typeface="Cambria Math" panose="02040503050406030204" pitchFamily="18" charset="0"/>
              </a:rPr>
              <a:t>pump_113_14__2__2    pump_113_14__2__2  </a:t>
            </a:r>
            <a:r>
              <a:rPr lang="fr-FR" sz="800" dirty="0" smtClean="0">
                <a:solidFill>
                  <a:srgbClr val="000000"/>
                </a:solidFill>
                <a:latin typeface="Cambria Math" panose="02040503050406030204" pitchFamily="18" charset="0"/>
              </a:rPr>
              <a:t>    none       none            factor          </a:t>
            </a:r>
            <a:r>
              <a:rPr lang="fr-FR" sz="800" dirty="0">
                <a:solidFill>
                  <a:srgbClr val="0000CF"/>
                </a:solidFill>
                <a:latin typeface="Cambria Math" panose="02040503050406030204" pitchFamily="18" charset="0"/>
              </a:rPr>
              <a:t> </a:t>
            </a:r>
            <a:r>
              <a:rPr lang="fr-FR" sz="800" dirty="0" smtClean="0">
                <a:solidFill>
                  <a:srgbClr val="0000CF"/>
                </a:solidFill>
                <a:latin typeface="Cambria Math" panose="02040503050406030204" pitchFamily="18" charset="0"/>
              </a:rPr>
              <a:t>     -64.23    </a:t>
            </a:r>
            <a:r>
              <a:rPr lang="fr-FR" sz="800" dirty="0">
                <a:solidFill>
                  <a:srgbClr val="0000CF"/>
                </a:solidFill>
                <a:latin typeface="Cambria Math" panose="02040503050406030204" pitchFamily="18" charset="0"/>
              </a:rPr>
              <a:t>1.000000e-10  </a:t>
            </a:r>
            <a:r>
              <a:rPr lang="fr-FR" sz="800" dirty="0" smtClean="0">
                <a:solidFill>
                  <a:srgbClr val="0000CF"/>
                </a:solidFill>
                <a:latin typeface="Cambria Math" panose="02040503050406030204" pitchFamily="18" charset="0"/>
              </a:rPr>
              <a:t> 1.000000e+10        </a:t>
            </a:r>
            <a:r>
              <a:rPr lang="fr-FR" sz="800" dirty="0" smtClean="0">
                <a:solidFill>
                  <a:srgbClr val="000000"/>
                </a:solidFill>
                <a:latin typeface="Cambria Math" panose="02040503050406030204" pitchFamily="18" charset="0"/>
              </a:rPr>
              <a:t>pump            </a:t>
            </a:r>
            <a:r>
              <a:rPr lang="fr-FR" sz="800" dirty="0" smtClean="0">
                <a:solidFill>
                  <a:srgbClr val="0000CF"/>
                </a:solidFill>
                <a:latin typeface="Cambria Math" panose="02040503050406030204" pitchFamily="18" charset="0"/>
              </a:rPr>
              <a:t>1            0              1</a:t>
            </a:r>
            <a:endParaRPr lang="fr-FR" sz="800" dirty="0">
              <a:solidFill>
                <a:srgbClr val="0000CF"/>
              </a:solidFill>
              <a:latin typeface="Cambria Math" panose="02040503050406030204" pitchFamily="18" charset="0"/>
            </a:endParaRPr>
          </a:p>
          <a:p>
            <a:r>
              <a:rPr lang="fr-FR" sz="800" dirty="0">
                <a:solidFill>
                  <a:srgbClr val="000000"/>
                </a:solidFill>
                <a:latin typeface="Cambria Math" panose="02040503050406030204" pitchFamily="18" charset="0"/>
              </a:rPr>
              <a:t>pump_113_14__2__3    pump_113_14__2__3  </a:t>
            </a:r>
            <a:r>
              <a:rPr lang="fr-FR" sz="800" dirty="0" smtClean="0">
                <a:solidFill>
                  <a:srgbClr val="000000"/>
                </a:solidFill>
                <a:latin typeface="Cambria Math" panose="02040503050406030204" pitchFamily="18" charset="0"/>
              </a:rPr>
              <a:t>    none       none            factor          </a:t>
            </a:r>
            <a:r>
              <a:rPr lang="fr-FR" sz="800" dirty="0">
                <a:solidFill>
                  <a:srgbClr val="0000CF"/>
                </a:solidFill>
                <a:latin typeface="Cambria Math" panose="02040503050406030204" pitchFamily="18" charset="0"/>
              </a:rPr>
              <a:t> </a:t>
            </a:r>
            <a:r>
              <a:rPr lang="fr-FR" sz="800" dirty="0" smtClean="0">
                <a:solidFill>
                  <a:srgbClr val="0000CF"/>
                </a:solidFill>
                <a:latin typeface="Cambria Math" panose="02040503050406030204" pitchFamily="18" charset="0"/>
              </a:rPr>
              <a:t>     -91.47    1.000000e-10   1.000000e+10        </a:t>
            </a:r>
            <a:r>
              <a:rPr lang="fr-FR" sz="800" dirty="0" smtClean="0">
                <a:solidFill>
                  <a:srgbClr val="000000"/>
                </a:solidFill>
                <a:latin typeface="Cambria Math" panose="02040503050406030204" pitchFamily="18" charset="0"/>
              </a:rPr>
              <a:t>pump            </a:t>
            </a:r>
            <a:r>
              <a:rPr lang="fr-FR" sz="800" dirty="0" smtClean="0">
                <a:solidFill>
                  <a:srgbClr val="0000CF"/>
                </a:solidFill>
                <a:latin typeface="Cambria Math" panose="02040503050406030204" pitchFamily="18" charset="0"/>
              </a:rPr>
              <a:t>1            0              1</a:t>
            </a:r>
            <a:endParaRPr lang="fr-FR" sz="800" dirty="0"/>
          </a:p>
        </p:txBody>
      </p:sp>
      <p:sp>
        <p:nvSpPr>
          <p:cNvPr id="7" name="Rectangle 6"/>
          <p:cNvSpPr/>
          <p:nvPr/>
        </p:nvSpPr>
        <p:spPr>
          <a:xfrm>
            <a:off x="7871282" y="5000596"/>
            <a:ext cx="2621280" cy="584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fr-FR" sz="800" dirty="0">
                <a:solidFill>
                  <a:srgbClr val="000000"/>
                </a:solidFill>
                <a:latin typeface="Cambria Math" panose="02040503050406030204" pitchFamily="18" charset="0"/>
              </a:rPr>
              <a:t>{</a:t>
            </a:r>
            <a:r>
              <a:rPr lang="fr-FR" sz="800" dirty="0">
                <a:solidFill>
                  <a:srgbClr val="4E9A06"/>
                </a:solidFill>
                <a:latin typeface="Cambria Math" panose="02040503050406030204" pitchFamily="18" charset="0"/>
              </a:rPr>
              <a:t>'07065X0002'</a:t>
            </a:r>
            <a:r>
              <a:rPr lang="fr-FR" sz="800" dirty="0">
                <a:solidFill>
                  <a:srgbClr val="000000"/>
                </a:solidFill>
                <a:latin typeface="Cambria Math" panose="02040503050406030204" pitchFamily="18" charset="0"/>
              </a:rPr>
              <a:t>: </a:t>
            </a:r>
            <a:r>
              <a:rPr lang="fr-FR" sz="800" dirty="0">
                <a:solidFill>
                  <a:srgbClr val="CE5C00"/>
                </a:solidFill>
                <a:latin typeface="Cambria Math" panose="02040503050406030204" pitchFamily="18" charset="0"/>
              </a:rPr>
              <a:t>&lt;</a:t>
            </a:r>
            <a:r>
              <a:rPr lang="fr-FR" sz="800" dirty="0">
                <a:solidFill>
                  <a:srgbClr val="000000"/>
                </a:solidFill>
                <a:latin typeface="Cambria Math" panose="02040503050406030204" pitchFamily="18" charset="0"/>
              </a:rPr>
              <a:t>pymarthe</a:t>
            </a:r>
            <a:r>
              <a:rPr lang="fr-FR" sz="800" dirty="0">
                <a:solidFill>
                  <a:srgbClr val="CE5C00"/>
                </a:solidFill>
                <a:latin typeface="Cambria Math" panose="02040503050406030204" pitchFamily="18" charset="0"/>
              </a:rPr>
              <a:t>.</a:t>
            </a:r>
            <a:r>
              <a:rPr lang="fr-FR" sz="800" dirty="0">
                <a:solidFill>
                  <a:srgbClr val="000000"/>
                </a:solidFill>
                <a:latin typeface="Cambria Math" panose="02040503050406030204" pitchFamily="18" charset="0"/>
              </a:rPr>
              <a:t>mobs</a:t>
            </a:r>
            <a:r>
              <a:rPr lang="fr-FR" sz="800" dirty="0">
                <a:solidFill>
                  <a:srgbClr val="CE5C00"/>
                </a:solidFill>
                <a:latin typeface="Cambria Math" panose="02040503050406030204" pitchFamily="18" charset="0"/>
              </a:rPr>
              <a:t>.</a:t>
            </a:r>
            <a:r>
              <a:rPr lang="fr-FR" sz="800" dirty="0">
                <a:solidFill>
                  <a:srgbClr val="000000"/>
                </a:solidFill>
                <a:latin typeface="Cambria Math" panose="02040503050406030204" pitchFamily="18" charset="0"/>
              </a:rPr>
              <a:t>MartheObs</a:t>
            </a:r>
            <a:r>
              <a:rPr lang="fr-FR" sz="800" dirty="0">
                <a:solidFill>
                  <a:srgbClr val="CE5C00"/>
                </a:solidFill>
                <a:latin typeface="Cambria Math" panose="02040503050406030204" pitchFamily="18" charset="0"/>
              </a:rPr>
              <a:t>&gt;</a:t>
            </a:r>
            <a:r>
              <a:rPr lang="fr-FR" sz="800" dirty="0">
                <a:solidFill>
                  <a:srgbClr val="000000"/>
                </a:solidFill>
                <a:latin typeface="Cambria Math" panose="02040503050406030204" pitchFamily="18" charset="0"/>
              </a:rPr>
              <a:t>,</a:t>
            </a:r>
          </a:p>
          <a:p>
            <a:r>
              <a:rPr lang="fr-FR" sz="800" dirty="0">
                <a:latin typeface="Cambria Math" panose="02040503050406030204" pitchFamily="18" charset="0"/>
              </a:rPr>
              <a:t> </a:t>
            </a:r>
            <a:r>
              <a:rPr lang="fr-FR" sz="800" dirty="0">
                <a:solidFill>
                  <a:srgbClr val="4E9A06"/>
                </a:solidFill>
                <a:latin typeface="Cambria Math" panose="02040503050406030204" pitchFamily="18" charset="0"/>
              </a:rPr>
              <a:t>'07065X0002mnfluc'</a:t>
            </a:r>
            <a:r>
              <a:rPr lang="fr-FR" sz="800" dirty="0">
                <a:solidFill>
                  <a:srgbClr val="000000"/>
                </a:solidFill>
                <a:latin typeface="Cambria Math" panose="02040503050406030204" pitchFamily="18" charset="0"/>
              </a:rPr>
              <a:t>: </a:t>
            </a:r>
            <a:r>
              <a:rPr lang="fr-FR" sz="800" dirty="0">
                <a:solidFill>
                  <a:srgbClr val="CE5C00"/>
                </a:solidFill>
                <a:latin typeface="Cambria Math" panose="02040503050406030204" pitchFamily="18" charset="0"/>
              </a:rPr>
              <a:t>&lt;</a:t>
            </a:r>
            <a:r>
              <a:rPr lang="fr-FR" sz="800" dirty="0">
                <a:solidFill>
                  <a:srgbClr val="000000"/>
                </a:solidFill>
                <a:latin typeface="Cambria Math" panose="02040503050406030204" pitchFamily="18" charset="0"/>
              </a:rPr>
              <a:t>pymarthe</a:t>
            </a:r>
            <a:r>
              <a:rPr lang="fr-FR" sz="800" dirty="0">
                <a:solidFill>
                  <a:srgbClr val="CE5C00"/>
                </a:solidFill>
                <a:latin typeface="Cambria Math" panose="02040503050406030204" pitchFamily="18" charset="0"/>
              </a:rPr>
              <a:t>.</a:t>
            </a:r>
            <a:r>
              <a:rPr lang="fr-FR" sz="800" dirty="0">
                <a:solidFill>
                  <a:srgbClr val="000000"/>
                </a:solidFill>
                <a:latin typeface="Cambria Math" panose="02040503050406030204" pitchFamily="18" charset="0"/>
              </a:rPr>
              <a:t>mobs</a:t>
            </a:r>
            <a:r>
              <a:rPr lang="fr-FR" sz="800" dirty="0">
                <a:solidFill>
                  <a:srgbClr val="CE5C00"/>
                </a:solidFill>
                <a:latin typeface="Cambria Math" panose="02040503050406030204" pitchFamily="18" charset="0"/>
              </a:rPr>
              <a:t>.</a:t>
            </a:r>
            <a:r>
              <a:rPr lang="fr-FR" sz="800" dirty="0">
                <a:solidFill>
                  <a:srgbClr val="000000"/>
                </a:solidFill>
                <a:latin typeface="Cambria Math" panose="02040503050406030204" pitchFamily="18" charset="0"/>
              </a:rPr>
              <a:t>MartheObs</a:t>
            </a:r>
            <a:r>
              <a:rPr lang="fr-FR" sz="800" dirty="0">
                <a:solidFill>
                  <a:srgbClr val="CE5C00"/>
                </a:solidFill>
                <a:latin typeface="Cambria Math" panose="02040503050406030204" pitchFamily="18" charset="0"/>
              </a:rPr>
              <a:t>&gt;</a:t>
            </a:r>
            <a:r>
              <a:rPr lang="fr-FR" sz="800" dirty="0">
                <a:solidFill>
                  <a:srgbClr val="000000"/>
                </a:solidFill>
                <a:latin typeface="Cambria Math" panose="02040503050406030204" pitchFamily="18" charset="0"/>
              </a:rPr>
              <a:t>,</a:t>
            </a:r>
          </a:p>
          <a:p>
            <a:r>
              <a:rPr lang="fr-FR" sz="800" dirty="0">
                <a:latin typeface="Cambria Math" panose="02040503050406030204" pitchFamily="18" charset="0"/>
              </a:rPr>
              <a:t> </a:t>
            </a:r>
            <a:r>
              <a:rPr lang="fr-FR" sz="800" dirty="0">
                <a:solidFill>
                  <a:srgbClr val="4E9A06"/>
                </a:solidFill>
                <a:latin typeface="Cambria Math" panose="02040503050406030204" pitchFamily="18" charset="0"/>
              </a:rPr>
              <a:t>'07065X0002mdfluc'</a:t>
            </a:r>
            <a:r>
              <a:rPr lang="fr-FR" sz="800" dirty="0">
                <a:solidFill>
                  <a:srgbClr val="000000"/>
                </a:solidFill>
                <a:latin typeface="Cambria Math" panose="02040503050406030204" pitchFamily="18" charset="0"/>
              </a:rPr>
              <a:t>: </a:t>
            </a:r>
            <a:r>
              <a:rPr lang="fr-FR" sz="800" dirty="0">
                <a:solidFill>
                  <a:srgbClr val="CE5C00"/>
                </a:solidFill>
                <a:latin typeface="Cambria Math" panose="02040503050406030204" pitchFamily="18" charset="0"/>
              </a:rPr>
              <a:t>&lt;</a:t>
            </a:r>
            <a:r>
              <a:rPr lang="fr-FR" sz="800" dirty="0">
                <a:solidFill>
                  <a:srgbClr val="000000"/>
                </a:solidFill>
                <a:latin typeface="Cambria Math" panose="02040503050406030204" pitchFamily="18" charset="0"/>
              </a:rPr>
              <a:t>pymarthe</a:t>
            </a:r>
            <a:r>
              <a:rPr lang="fr-FR" sz="800" dirty="0">
                <a:solidFill>
                  <a:srgbClr val="CE5C00"/>
                </a:solidFill>
                <a:latin typeface="Cambria Math" panose="02040503050406030204" pitchFamily="18" charset="0"/>
              </a:rPr>
              <a:t>.</a:t>
            </a:r>
            <a:r>
              <a:rPr lang="fr-FR" sz="800" dirty="0">
                <a:solidFill>
                  <a:srgbClr val="000000"/>
                </a:solidFill>
                <a:latin typeface="Cambria Math" panose="02040503050406030204" pitchFamily="18" charset="0"/>
              </a:rPr>
              <a:t>mobs</a:t>
            </a:r>
            <a:r>
              <a:rPr lang="fr-FR" sz="800" dirty="0">
                <a:solidFill>
                  <a:srgbClr val="CE5C00"/>
                </a:solidFill>
                <a:latin typeface="Cambria Math" panose="02040503050406030204" pitchFamily="18" charset="0"/>
              </a:rPr>
              <a:t>.</a:t>
            </a:r>
            <a:r>
              <a:rPr lang="fr-FR" sz="800" dirty="0">
                <a:solidFill>
                  <a:srgbClr val="000000"/>
                </a:solidFill>
                <a:latin typeface="Cambria Math" panose="02040503050406030204" pitchFamily="18" charset="0"/>
              </a:rPr>
              <a:t>MartheObs</a:t>
            </a:r>
            <a:r>
              <a:rPr lang="fr-FR" sz="800" dirty="0">
                <a:solidFill>
                  <a:srgbClr val="CE5C00"/>
                </a:solidFill>
                <a:latin typeface="Cambria Math" panose="02040503050406030204" pitchFamily="18" charset="0"/>
              </a:rPr>
              <a:t>&gt;</a:t>
            </a:r>
            <a:r>
              <a:rPr lang="fr-FR" sz="800" dirty="0">
                <a:solidFill>
                  <a:srgbClr val="000000"/>
                </a:solidFill>
                <a:latin typeface="Cambria Math" panose="02040503050406030204" pitchFamily="18" charset="0"/>
              </a:rPr>
              <a:t>,</a:t>
            </a:r>
          </a:p>
          <a:p>
            <a:r>
              <a:rPr lang="fr-FR" sz="800" dirty="0">
                <a:latin typeface="Cambria Math" panose="02040503050406030204" pitchFamily="18" charset="0"/>
              </a:rPr>
              <a:t> </a:t>
            </a:r>
            <a:r>
              <a:rPr lang="fr-FR" sz="800" dirty="0">
                <a:solidFill>
                  <a:srgbClr val="4E9A06"/>
                </a:solidFill>
                <a:latin typeface="Cambria Math" panose="02040503050406030204" pitchFamily="18" charset="0"/>
              </a:rPr>
              <a:t>'07065X0002critfluc'</a:t>
            </a:r>
            <a:r>
              <a:rPr lang="fr-FR" sz="800" dirty="0">
                <a:solidFill>
                  <a:srgbClr val="000000"/>
                </a:solidFill>
                <a:latin typeface="Cambria Math" panose="02040503050406030204" pitchFamily="18" charset="0"/>
              </a:rPr>
              <a:t>: </a:t>
            </a:r>
            <a:r>
              <a:rPr lang="fr-FR" sz="800" dirty="0">
                <a:solidFill>
                  <a:srgbClr val="CE5C00"/>
                </a:solidFill>
                <a:latin typeface="Cambria Math" panose="02040503050406030204" pitchFamily="18" charset="0"/>
              </a:rPr>
              <a:t>&lt;</a:t>
            </a:r>
            <a:r>
              <a:rPr lang="fr-FR" sz="800" dirty="0">
                <a:solidFill>
                  <a:srgbClr val="000000"/>
                </a:solidFill>
                <a:latin typeface="Cambria Math" panose="02040503050406030204" pitchFamily="18" charset="0"/>
              </a:rPr>
              <a:t>pymarthe</a:t>
            </a:r>
            <a:r>
              <a:rPr lang="fr-FR" sz="800" dirty="0">
                <a:solidFill>
                  <a:srgbClr val="CE5C00"/>
                </a:solidFill>
                <a:latin typeface="Cambria Math" panose="02040503050406030204" pitchFamily="18" charset="0"/>
              </a:rPr>
              <a:t>.</a:t>
            </a:r>
            <a:r>
              <a:rPr lang="fr-FR" sz="800" dirty="0">
                <a:solidFill>
                  <a:srgbClr val="000000"/>
                </a:solidFill>
                <a:latin typeface="Cambria Math" panose="02040503050406030204" pitchFamily="18" charset="0"/>
              </a:rPr>
              <a:t>mobs</a:t>
            </a:r>
            <a:r>
              <a:rPr lang="fr-FR" sz="800" dirty="0">
                <a:solidFill>
                  <a:srgbClr val="CE5C00"/>
                </a:solidFill>
                <a:latin typeface="Cambria Math" panose="02040503050406030204" pitchFamily="18" charset="0"/>
              </a:rPr>
              <a:t>.</a:t>
            </a:r>
            <a:r>
              <a:rPr lang="fr-FR" sz="800" dirty="0">
                <a:solidFill>
                  <a:srgbClr val="000000"/>
                </a:solidFill>
                <a:latin typeface="Cambria Math" panose="02040503050406030204" pitchFamily="18" charset="0"/>
              </a:rPr>
              <a:t>MartheObs</a:t>
            </a:r>
            <a:r>
              <a:rPr lang="fr-FR" sz="800" dirty="0">
                <a:solidFill>
                  <a:srgbClr val="CE5C00"/>
                </a:solidFill>
                <a:latin typeface="Cambria Math" panose="02040503050406030204" pitchFamily="18" charset="0"/>
              </a:rPr>
              <a:t>&gt;</a:t>
            </a:r>
            <a:r>
              <a:rPr lang="fr-FR" sz="800" dirty="0">
                <a:solidFill>
                  <a:srgbClr val="000000"/>
                </a:solidFill>
                <a:latin typeface="Cambria Math" panose="02040503050406030204" pitchFamily="18" charset="0"/>
              </a:rPr>
              <a:t>}</a:t>
            </a:r>
          </a:p>
        </p:txBody>
      </p:sp>
      <p:sp>
        <p:nvSpPr>
          <p:cNvPr id="10" name="Rectangle 9"/>
          <p:cNvSpPr/>
          <p:nvPr/>
        </p:nvSpPr>
        <p:spPr>
          <a:xfrm>
            <a:off x="2788311" y="5488297"/>
            <a:ext cx="2042160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fr-FR" sz="800" dirty="0">
                <a:solidFill>
                  <a:srgbClr val="000000"/>
                </a:solidFill>
                <a:latin typeface="Cambria Math" panose="02040503050406030204" pitchFamily="18" charset="0"/>
              </a:rPr>
              <a:t>trans  </a:t>
            </a:r>
            <a:r>
              <a:rPr lang="fr-FR" sz="800" dirty="0">
                <a:solidFill>
                  <a:srgbClr val="CE5C00"/>
                </a:solidFill>
                <a:latin typeface="Cambria Math" panose="02040503050406030204" pitchFamily="18" charset="0"/>
              </a:rPr>
              <a:t>= </a:t>
            </a:r>
            <a:r>
              <a:rPr lang="fr-FR" sz="800" dirty="0">
                <a:solidFill>
                  <a:srgbClr val="4E9A06"/>
                </a:solidFill>
                <a:latin typeface="Cambria Math" panose="02040503050406030204" pitchFamily="18" charset="0"/>
              </a:rPr>
              <a:t>'lambda x: np.log10(-x + 1)'</a:t>
            </a:r>
          </a:p>
          <a:p>
            <a:r>
              <a:rPr lang="fr-FR" sz="800" dirty="0">
                <a:solidFill>
                  <a:srgbClr val="000000"/>
                </a:solidFill>
                <a:latin typeface="Cambria Math" panose="02040503050406030204" pitchFamily="18" charset="0"/>
              </a:rPr>
              <a:t>btrans </a:t>
            </a:r>
            <a:r>
              <a:rPr lang="fr-FR" sz="800" dirty="0">
                <a:solidFill>
                  <a:srgbClr val="CE5C00"/>
                </a:solidFill>
                <a:latin typeface="Cambria Math" panose="02040503050406030204" pitchFamily="18" charset="0"/>
              </a:rPr>
              <a:t>= </a:t>
            </a:r>
            <a:r>
              <a:rPr lang="fr-FR" sz="800" dirty="0">
                <a:solidFill>
                  <a:srgbClr val="4E9A06"/>
                </a:solidFill>
                <a:latin typeface="Cambria Math" panose="02040503050406030204" pitchFamily="18" charset="0"/>
              </a:rPr>
              <a:t>'lambda x: - np.power(10, x) + 1'</a:t>
            </a:r>
          </a:p>
        </p:txBody>
      </p:sp>
      <p:sp>
        <p:nvSpPr>
          <p:cNvPr id="11" name="ZoneTexte 10"/>
          <p:cNvSpPr txBox="1"/>
          <p:nvPr/>
        </p:nvSpPr>
        <p:spPr>
          <a:xfrm>
            <a:off x="2991511" y="5160364"/>
            <a:ext cx="16357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b="1" dirty="0" smtClean="0"/>
              <a:t>Évaluation litterale </a:t>
            </a:r>
            <a:endParaRPr lang="fr-FR" sz="1200" b="1" dirty="0"/>
          </a:p>
        </p:txBody>
      </p:sp>
      <p:cxnSp>
        <p:nvCxnSpPr>
          <p:cNvPr id="14" name="Connecteur droit 13"/>
          <p:cNvCxnSpPr/>
          <p:nvPr/>
        </p:nvCxnSpPr>
        <p:spPr>
          <a:xfrm>
            <a:off x="2300631" y="5160364"/>
            <a:ext cx="0" cy="76991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456591" y="5488297"/>
            <a:ext cx="995680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fr-FR" sz="800" dirty="0">
                <a:solidFill>
                  <a:srgbClr val="000000"/>
                </a:solidFill>
                <a:latin typeface="Cambria Math" panose="02040503050406030204" pitchFamily="18" charset="0"/>
              </a:rPr>
              <a:t>trans  </a:t>
            </a:r>
            <a:r>
              <a:rPr lang="fr-FR" sz="800" dirty="0">
                <a:solidFill>
                  <a:srgbClr val="CE5C00"/>
                </a:solidFill>
                <a:latin typeface="Cambria Math" panose="02040503050406030204" pitchFamily="18" charset="0"/>
              </a:rPr>
              <a:t>= </a:t>
            </a:r>
            <a:r>
              <a:rPr lang="fr-FR" sz="800" dirty="0">
                <a:solidFill>
                  <a:srgbClr val="4E9A06"/>
                </a:solidFill>
                <a:latin typeface="Cambria Math" panose="02040503050406030204" pitchFamily="18" charset="0"/>
              </a:rPr>
              <a:t>'log'</a:t>
            </a:r>
          </a:p>
          <a:p>
            <a:r>
              <a:rPr lang="fr-FR" sz="800" dirty="0">
                <a:solidFill>
                  <a:srgbClr val="000000"/>
                </a:solidFill>
                <a:latin typeface="Cambria Math" panose="02040503050406030204" pitchFamily="18" charset="0"/>
              </a:rPr>
              <a:t>btrans </a:t>
            </a:r>
            <a:r>
              <a:rPr lang="fr-FR" sz="800" dirty="0">
                <a:solidFill>
                  <a:srgbClr val="CE5C00"/>
                </a:solidFill>
                <a:latin typeface="Cambria Math" panose="02040503050406030204" pitchFamily="18" charset="0"/>
              </a:rPr>
              <a:t>= </a:t>
            </a:r>
            <a:r>
              <a:rPr lang="fr-FR" sz="800" dirty="0">
                <a:solidFill>
                  <a:srgbClr val="4E9A06"/>
                </a:solidFill>
                <a:latin typeface="Cambria Math" panose="02040503050406030204" pitchFamily="18" charset="0"/>
              </a:rPr>
              <a:t>'exp'</a:t>
            </a:r>
          </a:p>
        </p:txBody>
      </p:sp>
      <p:sp>
        <p:nvSpPr>
          <p:cNvPr id="18" name="ZoneTexte 17"/>
          <p:cNvSpPr txBox="1"/>
          <p:nvPr/>
        </p:nvSpPr>
        <p:spPr>
          <a:xfrm>
            <a:off x="90832" y="5160364"/>
            <a:ext cx="16357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b="1" dirty="0" smtClean="0"/>
              <a:t>Function classique</a:t>
            </a:r>
            <a:endParaRPr lang="fr-FR" sz="1200" b="1" dirty="0"/>
          </a:p>
        </p:txBody>
      </p:sp>
      <p:sp>
        <p:nvSpPr>
          <p:cNvPr id="23" name="ZoneTexte 22"/>
          <p:cNvSpPr txBox="1"/>
          <p:nvPr/>
        </p:nvSpPr>
        <p:spPr>
          <a:xfrm>
            <a:off x="1843046" y="1297174"/>
            <a:ext cx="20280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i="1" dirty="0" smtClean="0"/>
              <a:t>Collecte de données</a:t>
            </a:r>
            <a:endParaRPr lang="fr-FR" sz="1400" b="1" i="1" dirty="0"/>
          </a:p>
        </p:txBody>
      </p:sp>
      <p:sp>
        <p:nvSpPr>
          <p:cNvPr id="21" name="Rectangle 20"/>
          <p:cNvSpPr/>
          <p:nvPr/>
        </p:nvSpPr>
        <p:spPr>
          <a:xfrm>
            <a:off x="90832" y="1525394"/>
            <a:ext cx="1215397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fr-FR" sz="1050" dirty="0">
                <a:solidFill>
                  <a:srgbClr val="000000"/>
                </a:solidFill>
                <a:latin typeface="Cambria Math" panose="02040503050406030204" pitchFamily="18" charset="0"/>
              </a:rPr>
              <a:t>mopt</a:t>
            </a:r>
            <a:r>
              <a:rPr lang="fr-FR" sz="1050" dirty="0">
                <a:solidFill>
                  <a:srgbClr val="CE5C00"/>
                </a:solidFill>
                <a:latin typeface="Cambria Math" panose="02040503050406030204" pitchFamily="18" charset="0"/>
              </a:rPr>
              <a:t>.</a:t>
            </a:r>
            <a:r>
              <a:rPr lang="fr-FR" sz="1050" b="1" dirty="0">
                <a:solidFill>
                  <a:srgbClr val="000000"/>
                </a:solidFill>
                <a:latin typeface="Cambria Math" panose="02040503050406030204" pitchFamily="18" charset="0"/>
              </a:rPr>
              <a:t>get_obs_df</a:t>
            </a:r>
            <a:r>
              <a:rPr lang="fr-FR" sz="1050" dirty="0">
                <a:solidFill>
                  <a:srgbClr val="000000"/>
                </a:solidFill>
                <a:latin typeface="Cambria Math" panose="02040503050406030204" pitchFamily="18" charset="0"/>
              </a:rPr>
              <a:t>()</a:t>
            </a:r>
          </a:p>
        </p:txBody>
      </p:sp>
      <p:sp>
        <p:nvSpPr>
          <p:cNvPr id="25" name="Rectangle 24"/>
          <p:cNvSpPr/>
          <p:nvPr/>
        </p:nvSpPr>
        <p:spPr>
          <a:xfrm>
            <a:off x="4061375" y="319664"/>
            <a:ext cx="47679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400" dirty="0" smtClean="0">
                <a:solidFill>
                  <a:srgbClr val="000000"/>
                </a:solidFill>
                <a:latin typeface="Cambria Math" panose="02040503050406030204" pitchFamily="18" charset="0"/>
              </a:rPr>
              <a:t>mopt </a:t>
            </a:r>
            <a:r>
              <a:rPr lang="fr-FR" sz="1400" dirty="0">
                <a:solidFill>
                  <a:srgbClr val="CE5C00"/>
                </a:solidFill>
                <a:latin typeface="Cambria Math" panose="02040503050406030204" pitchFamily="18" charset="0"/>
              </a:rPr>
              <a:t>= </a:t>
            </a:r>
            <a:r>
              <a:rPr lang="fr-FR" sz="1400" b="1" dirty="0" smtClean="0">
                <a:solidFill>
                  <a:srgbClr val="000000"/>
                </a:solidFill>
                <a:latin typeface="Cambria Math" panose="02040503050406030204" pitchFamily="18" charset="0"/>
              </a:rPr>
              <a:t>MartheOptim</a:t>
            </a:r>
            <a:r>
              <a:rPr lang="fr-FR" sz="1400" dirty="0" smtClean="0">
                <a:solidFill>
                  <a:srgbClr val="000000"/>
                </a:solidFill>
                <a:latin typeface="Cambria Math" panose="02040503050406030204" pitchFamily="18" charset="0"/>
              </a:rPr>
              <a:t>(mm </a:t>
            </a:r>
            <a:r>
              <a:rPr lang="fr-FR" sz="1400" dirty="0">
                <a:solidFill>
                  <a:srgbClr val="CE5C00"/>
                </a:solidFill>
                <a:latin typeface="Cambria Math" panose="02040503050406030204" pitchFamily="18" charset="0"/>
              </a:rPr>
              <a:t>= </a:t>
            </a:r>
            <a:r>
              <a:rPr lang="fr-FR" sz="1400" dirty="0">
                <a:solidFill>
                  <a:srgbClr val="000000"/>
                </a:solidFill>
                <a:latin typeface="Cambria Math" panose="02040503050406030204" pitchFamily="18" charset="0"/>
              </a:rPr>
              <a:t>mm, </a:t>
            </a:r>
            <a:r>
              <a:rPr lang="fr-FR" sz="1400" dirty="0" smtClean="0">
                <a:solidFill>
                  <a:srgbClr val="000000"/>
                </a:solidFill>
                <a:latin typeface="Cambria Math" panose="02040503050406030204" pitchFamily="18" charset="0"/>
              </a:rPr>
              <a:t> name </a:t>
            </a:r>
            <a:r>
              <a:rPr lang="fr-FR" sz="1400" dirty="0">
                <a:solidFill>
                  <a:srgbClr val="CE5C00"/>
                </a:solidFill>
                <a:latin typeface="Cambria Math" panose="02040503050406030204" pitchFamily="18" charset="0"/>
              </a:rPr>
              <a:t>= </a:t>
            </a:r>
            <a:r>
              <a:rPr lang="fr-FR" sz="1400" dirty="0">
                <a:solidFill>
                  <a:srgbClr val="3465A4"/>
                </a:solidFill>
                <a:latin typeface="Cambria Math" panose="02040503050406030204" pitchFamily="18" charset="0"/>
              </a:rPr>
              <a:t>None</a:t>
            </a:r>
            <a:r>
              <a:rPr lang="fr-FR" sz="1400" dirty="0">
                <a:solidFill>
                  <a:srgbClr val="000000"/>
                </a:solidFill>
                <a:latin typeface="Cambria Math" panose="02040503050406030204" pitchFamily="18" charset="0"/>
              </a:rPr>
              <a:t>, </a:t>
            </a:r>
            <a:r>
              <a:rPr lang="fr-FR" sz="1400" dirty="0" smtClean="0">
                <a:solidFill>
                  <a:srgbClr val="000000"/>
                </a:solidFill>
                <a:latin typeface="Cambria Math" panose="02040503050406030204" pitchFamily="18" charset="0"/>
              </a:rPr>
              <a:t> </a:t>
            </a:r>
            <a:r>
              <a:rPr lang="fr-FR" sz="1400" dirty="0" smtClean="0">
                <a:solidFill>
                  <a:srgbClr val="CE5C00"/>
                </a:solidFill>
                <a:latin typeface="Cambria Math" panose="02040503050406030204" pitchFamily="18" charset="0"/>
              </a:rPr>
              <a:t>**</a:t>
            </a:r>
            <a:r>
              <a:rPr lang="fr-FR" sz="1400" dirty="0">
                <a:solidFill>
                  <a:srgbClr val="000000"/>
                </a:solidFill>
                <a:latin typeface="Cambria Math" panose="02040503050406030204" pitchFamily="18" charset="0"/>
              </a:rPr>
              <a:t>kwargs)</a:t>
            </a:r>
          </a:p>
        </p:txBody>
      </p:sp>
      <p:sp>
        <p:nvSpPr>
          <p:cNvPr id="22" name="Rectangle 21"/>
          <p:cNvSpPr/>
          <p:nvPr/>
        </p:nvSpPr>
        <p:spPr>
          <a:xfrm>
            <a:off x="90832" y="2508622"/>
            <a:ext cx="138371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fr-FR" sz="1050" dirty="0">
                <a:solidFill>
                  <a:srgbClr val="000000"/>
                </a:solidFill>
                <a:latin typeface="Cambria Math" panose="02040503050406030204" pitchFamily="18" charset="0"/>
              </a:rPr>
              <a:t>mopt</a:t>
            </a:r>
            <a:r>
              <a:rPr lang="fr-FR" sz="1050" dirty="0">
                <a:solidFill>
                  <a:srgbClr val="CE5C00"/>
                </a:solidFill>
                <a:latin typeface="Cambria Math" panose="02040503050406030204" pitchFamily="18" charset="0"/>
              </a:rPr>
              <a:t>.</a:t>
            </a:r>
            <a:r>
              <a:rPr lang="fr-FR" sz="1050" b="1" dirty="0">
                <a:solidFill>
                  <a:srgbClr val="000000"/>
                </a:solidFill>
                <a:latin typeface="Cambria Math" panose="02040503050406030204" pitchFamily="18" charset="0"/>
              </a:rPr>
              <a:t>get_param_df</a:t>
            </a:r>
            <a:r>
              <a:rPr lang="fr-FR" sz="1050" dirty="0">
                <a:solidFill>
                  <a:srgbClr val="000000"/>
                </a:solidFill>
                <a:latin typeface="Cambria Math" panose="02040503050406030204" pitchFamily="18" charset="0"/>
              </a:rPr>
              <a:t>()</a:t>
            </a:r>
          </a:p>
        </p:txBody>
      </p:sp>
      <p:sp>
        <p:nvSpPr>
          <p:cNvPr id="24" name="Rectangle 23"/>
          <p:cNvSpPr/>
          <p:nvPr/>
        </p:nvSpPr>
        <p:spPr>
          <a:xfrm>
            <a:off x="7871282" y="1479614"/>
            <a:ext cx="3154681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fr-FR" sz="1050" dirty="0">
                <a:solidFill>
                  <a:srgbClr val="000000"/>
                </a:solidFill>
                <a:latin typeface="Cambria Math" panose="02040503050406030204" pitchFamily="18" charset="0"/>
              </a:rPr>
              <a:t>mopt</a:t>
            </a:r>
            <a:r>
              <a:rPr lang="fr-FR" sz="1050" dirty="0">
                <a:solidFill>
                  <a:srgbClr val="CE5C00"/>
                </a:solidFill>
                <a:latin typeface="Cambria Math" panose="02040503050406030204" pitchFamily="18" charset="0"/>
              </a:rPr>
              <a:t>.</a:t>
            </a:r>
            <a:r>
              <a:rPr lang="fr-FR" sz="1050" b="1" dirty="0">
                <a:solidFill>
                  <a:srgbClr val="000000"/>
                </a:solidFill>
                <a:latin typeface="Cambria Math" panose="02040503050406030204" pitchFamily="18" charset="0"/>
              </a:rPr>
              <a:t>get_nobs</a:t>
            </a:r>
            <a:r>
              <a:rPr lang="fr-FR" sz="1050" dirty="0">
                <a:solidFill>
                  <a:srgbClr val="000000"/>
                </a:solidFill>
                <a:latin typeface="Cambria Math" panose="02040503050406030204" pitchFamily="18" charset="0"/>
              </a:rPr>
              <a:t>(locnme </a:t>
            </a:r>
            <a:r>
              <a:rPr lang="fr-FR" sz="1050" dirty="0">
                <a:solidFill>
                  <a:srgbClr val="CE5C00"/>
                </a:solidFill>
                <a:latin typeface="Cambria Math" panose="02040503050406030204" pitchFamily="18" charset="0"/>
              </a:rPr>
              <a:t>= </a:t>
            </a:r>
            <a:r>
              <a:rPr lang="fr-FR" sz="1050" dirty="0">
                <a:solidFill>
                  <a:srgbClr val="3465A4"/>
                </a:solidFill>
                <a:latin typeface="Cambria Math" panose="02040503050406030204" pitchFamily="18" charset="0"/>
              </a:rPr>
              <a:t>None</a:t>
            </a:r>
            <a:r>
              <a:rPr lang="fr-FR" sz="1050" dirty="0">
                <a:solidFill>
                  <a:srgbClr val="000000"/>
                </a:solidFill>
                <a:latin typeface="Cambria Math" panose="02040503050406030204" pitchFamily="18" charset="0"/>
              </a:rPr>
              <a:t>, null_weight </a:t>
            </a:r>
            <a:r>
              <a:rPr lang="fr-FR" sz="1050" dirty="0">
                <a:solidFill>
                  <a:srgbClr val="CE5C00"/>
                </a:solidFill>
                <a:latin typeface="Cambria Math" panose="02040503050406030204" pitchFamily="18" charset="0"/>
              </a:rPr>
              <a:t>= </a:t>
            </a:r>
            <a:r>
              <a:rPr lang="fr-FR" sz="1050" dirty="0">
                <a:solidFill>
                  <a:srgbClr val="3465A4"/>
                </a:solidFill>
                <a:latin typeface="Cambria Math" panose="02040503050406030204" pitchFamily="18" charset="0"/>
              </a:rPr>
              <a:t>True</a:t>
            </a:r>
            <a:r>
              <a:rPr lang="fr-FR" sz="1050" dirty="0">
                <a:solidFill>
                  <a:srgbClr val="000000"/>
                </a:solidFill>
                <a:latin typeface="Cambria Math" panose="02040503050406030204" pitchFamily="18" charset="0"/>
              </a:rPr>
              <a:t>)</a:t>
            </a:r>
          </a:p>
          <a:p>
            <a:pPr lvl="0"/>
            <a:endParaRPr lang="fr-FR" sz="1050" dirty="0">
              <a:solidFill>
                <a:srgbClr val="000000"/>
              </a:solidFill>
              <a:latin typeface="Cambria Math" panose="02040503050406030204" pitchFamily="18" charset="0"/>
            </a:endParaRPr>
          </a:p>
          <a:p>
            <a:pPr lvl="0"/>
            <a:r>
              <a:rPr lang="fr-FR" sz="1050" dirty="0">
                <a:solidFill>
                  <a:srgbClr val="000000"/>
                </a:solidFill>
                <a:latin typeface="Cambria Math" panose="02040503050406030204" pitchFamily="18" charset="0"/>
              </a:rPr>
              <a:t>mopt</a:t>
            </a:r>
            <a:r>
              <a:rPr lang="fr-FR" sz="1050" dirty="0">
                <a:solidFill>
                  <a:srgbClr val="CE5C00"/>
                </a:solidFill>
                <a:latin typeface="Cambria Math" panose="02040503050406030204" pitchFamily="18" charset="0"/>
              </a:rPr>
              <a:t>.</a:t>
            </a:r>
            <a:r>
              <a:rPr lang="fr-FR" sz="1050" b="1" dirty="0">
                <a:solidFill>
                  <a:srgbClr val="000000"/>
                </a:solidFill>
                <a:latin typeface="Cambria Math" panose="02040503050406030204" pitchFamily="18" charset="0"/>
              </a:rPr>
              <a:t>get_nlocs</a:t>
            </a:r>
            <a:r>
              <a:rPr lang="fr-FR" sz="1050" dirty="0">
                <a:solidFill>
                  <a:srgbClr val="000000"/>
                </a:solidFill>
                <a:latin typeface="Cambria Math" panose="02040503050406030204" pitchFamily="18" charset="0"/>
              </a:rPr>
              <a:t>(datatype </a:t>
            </a:r>
            <a:r>
              <a:rPr lang="fr-FR" sz="1050" dirty="0">
                <a:solidFill>
                  <a:srgbClr val="CE5C00"/>
                </a:solidFill>
                <a:latin typeface="Cambria Math" panose="02040503050406030204" pitchFamily="18" charset="0"/>
              </a:rPr>
              <a:t>= </a:t>
            </a:r>
            <a:r>
              <a:rPr lang="fr-FR" sz="1050" dirty="0">
                <a:solidFill>
                  <a:srgbClr val="3465A4"/>
                </a:solidFill>
                <a:latin typeface="Cambria Math" panose="02040503050406030204" pitchFamily="18" charset="0"/>
              </a:rPr>
              <a:t>None</a:t>
            </a:r>
            <a:r>
              <a:rPr lang="fr-FR" sz="1050" dirty="0">
                <a:solidFill>
                  <a:srgbClr val="000000"/>
                </a:solidFill>
                <a:latin typeface="Cambria Math" panose="02040503050406030204" pitchFamily="18" charset="0"/>
              </a:rPr>
              <a:t>)</a:t>
            </a:r>
          </a:p>
          <a:p>
            <a:pPr lvl="0"/>
            <a:endParaRPr lang="fr-FR" sz="1050" dirty="0">
              <a:solidFill>
                <a:srgbClr val="000000"/>
              </a:solidFill>
              <a:latin typeface="Cambria Math" panose="02040503050406030204" pitchFamily="18" charset="0"/>
            </a:endParaRPr>
          </a:p>
          <a:p>
            <a:pPr lvl="0"/>
            <a:r>
              <a:rPr lang="fr-FR" sz="1050" dirty="0">
                <a:solidFill>
                  <a:srgbClr val="000000"/>
                </a:solidFill>
                <a:latin typeface="Cambria Math" panose="02040503050406030204" pitchFamily="18" charset="0"/>
              </a:rPr>
              <a:t>mopt</a:t>
            </a:r>
            <a:r>
              <a:rPr lang="fr-FR" sz="1050" dirty="0">
                <a:solidFill>
                  <a:srgbClr val="CE5C00"/>
                </a:solidFill>
                <a:latin typeface="Cambria Math" panose="02040503050406030204" pitchFamily="18" charset="0"/>
              </a:rPr>
              <a:t>.</a:t>
            </a:r>
            <a:r>
              <a:rPr lang="fr-FR" sz="1050" b="1" dirty="0">
                <a:solidFill>
                  <a:srgbClr val="000000"/>
                </a:solidFill>
                <a:latin typeface="Cambria Math" panose="02040503050406030204" pitchFamily="18" charset="0"/>
              </a:rPr>
              <a:t>get_ndatatypes</a:t>
            </a:r>
            <a:r>
              <a:rPr lang="fr-FR" sz="1050" dirty="0">
                <a:solidFill>
                  <a:srgbClr val="000000"/>
                </a:solidFill>
                <a:latin typeface="Cambria Math" panose="02040503050406030204" pitchFamily="18" charset="0"/>
              </a:rPr>
              <a:t>()</a:t>
            </a:r>
          </a:p>
        </p:txBody>
      </p:sp>
      <p:sp>
        <p:nvSpPr>
          <p:cNvPr id="28" name="ZoneTexte 27"/>
          <p:cNvSpPr txBox="1"/>
          <p:nvPr/>
        </p:nvSpPr>
        <p:spPr>
          <a:xfrm>
            <a:off x="8363051" y="1174185"/>
            <a:ext cx="20280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i="1" dirty="0" smtClean="0"/>
              <a:t>Analyse</a:t>
            </a:r>
            <a:endParaRPr lang="fr-FR" sz="1400" b="1" i="1" dirty="0"/>
          </a:p>
        </p:txBody>
      </p:sp>
      <p:sp>
        <p:nvSpPr>
          <p:cNvPr id="26" name="Rectangle 25"/>
          <p:cNvSpPr/>
          <p:nvPr/>
        </p:nvSpPr>
        <p:spPr>
          <a:xfrm>
            <a:off x="157184" y="4349831"/>
            <a:ext cx="4094480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fr-FR" sz="1050" dirty="0">
                <a:solidFill>
                  <a:srgbClr val="000000"/>
                </a:solidFill>
                <a:latin typeface="Cambria Math" panose="02040503050406030204" pitchFamily="18" charset="0"/>
              </a:rPr>
              <a:t>mopt</a:t>
            </a:r>
            <a:r>
              <a:rPr lang="fr-FR" sz="1050" dirty="0">
                <a:solidFill>
                  <a:srgbClr val="CE5C00"/>
                </a:solidFill>
                <a:latin typeface="Cambria Math" panose="02040503050406030204" pitchFamily="18" charset="0"/>
              </a:rPr>
              <a:t>.</a:t>
            </a:r>
            <a:r>
              <a:rPr lang="fr-FR" sz="1050" b="1" dirty="0">
                <a:solidFill>
                  <a:srgbClr val="000000"/>
                </a:solidFill>
                <a:latin typeface="Cambria Math" panose="02040503050406030204" pitchFamily="18" charset="0"/>
              </a:rPr>
              <a:t>set_obs_trans</a:t>
            </a:r>
            <a:r>
              <a:rPr lang="fr-FR" sz="1050" dirty="0">
                <a:solidFill>
                  <a:srgbClr val="000000"/>
                </a:solidFill>
                <a:latin typeface="Cambria Math" panose="02040503050406030204" pitchFamily="18" charset="0"/>
              </a:rPr>
              <a:t>(trans, datatype</a:t>
            </a:r>
            <a:r>
              <a:rPr lang="fr-FR" sz="1050" dirty="0">
                <a:solidFill>
                  <a:srgbClr val="CE5C00"/>
                </a:solidFill>
                <a:latin typeface="Cambria Math" panose="02040503050406030204" pitchFamily="18" charset="0"/>
              </a:rPr>
              <a:t>=</a:t>
            </a:r>
            <a:r>
              <a:rPr lang="fr-FR" sz="1050" dirty="0">
                <a:solidFill>
                  <a:srgbClr val="3465A4"/>
                </a:solidFill>
                <a:latin typeface="Cambria Math" panose="02040503050406030204" pitchFamily="18" charset="0"/>
              </a:rPr>
              <a:t>None</a:t>
            </a:r>
            <a:r>
              <a:rPr lang="fr-FR" sz="1050" dirty="0">
                <a:solidFill>
                  <a:srgbClr val="000000"/>
                </a:solidFill>
                <a:latin typeface="Cambria Math" panose="02040503050406030204" pitchFamily="18" charset="0"/>
              </a:rPr>
              <a:t>, locnme</a:t>
            </a:r>
            <a:r>
              <a:rPr lang="fr-FR" sz="1050" dirty="0">
                <a:solidFill>
                  <a:srgbClr val="CE5C00"/>
                </a:solidFill>
                <a:latin typeface="Cambria Math" panose="02040503050406030204" pitchFamily="18" charset="0"/>
              </a:rPr>
              <a:t>=</a:t>
            </a:r>
            <a:r>
              <a:rPr lang="fr-FR" sz="1050" dirty="0">
                <a:solidFill>
                  <a:srgbClr val="3465A4"/>
                </a:solidFill>
                <a:latin typeface="Cambria Math" panose="02040503050406030204" pitchFamily="18" charset="0"/>
              </a:rPr>
              <a:t>None</a:t>
            </a:r>
            <a:r>
              <a:rPr lang="fr-FR" sz="1050" dirty="0">
                <a:solidFill>
                  <a:srgbClr val="000000"/>
                </a:solidFill>
                <a:latin typeface="Cambria Math" panose="02040503050406030204" pitchFamily="18" charset="0"/>
              </a:rPr>
              <a:t>)</a:t>
            </a:r>
          </a:p>
          <a:p>
            <a:pPr lvl="0"/>
            <a:endParaRPr lang="fr-FR" sz="1050" dirty="0">
              <a:solidFill>
                <a:srgbClr val="000000"/>
              </a:solidFill>
              <a:latin typeface="Cambria Math" panose="02040503050406030204" pitchFamily="18" charset="0"/>
            </a:endParaRPr>
          </a:p>
          <a:p>
            <a:pPr lvl="0"/>
            <a:r>
              <a:rPr lang="fr-FR" sz="1050" dirty="0">
                <a:solidFill>
                  <a:srgbClr val="000000"/>
                </a:solidFill>
                <a:latin typeface="Cambria Math" panose="02040503050406030204" pitchFamily="18" charset="0"/>
              </a:rPr>
              <a:t>mopt</a:t>
            </a:r>
            <a:r>
              <a:rPr lang="fr-FR" sz="1050" dirty="0">
                <a:solidFill>
                  <a:srgbClr val="CE5C00"/>
                </a:solidFill>
                <a:latin typeface="Cambria Math" panose="02040503050406030204" pitchFamily="18" charset="0"/>
              </a:rPr>
              <a:t>.</a:t>
            </a:r>
            <a:r>
              <a:rPr lang="fr-FR" sz="1050" b="1" dirty="0">
                <a:solidFill>
                  <a:srgbClr val="000000"/>
                </a:solidFill>
                <a:latin typeface="Cambria Math" panose="02040503050406030204" pitchFamily="18" charset="0"/>
              </a:rPr>
              <a:t>set_param_trans</a:t>
            </a:r>
            <a:r>
              <a:rPr lang="fr-FR" sz="1050" dirty="0">
                <a:solidFill>
                  <a:srgbClr val="000000"/>
                </a:solidFill>
                <a:latin typeface="Cambria Math" panose="02040503050406030204" pitchFamily="18" charset="0"/>
              </a:rPr>
              <a:t>(trans, btrans, parname</a:t>
            </a:r>
            <a:r>
              <a:rPr lang="fr-FR" sz="1050" dirty="0">
                <a:solidFill>
                  <a:srgbClr val="CE5C00"/>
                </a:solidFill>
                <a:latin typeface="Cambria Math" panose="02040503050406030204" pitchFamily="18" charset="0"/>
              </a:rPr>
              <a:t>=</a:t>
            </a:r>
            <a:r>
              <a:rPr lang="fr-FR" sz="1050" dirty="0">
                <a:solidFill>
                  <a:srgbClr val="3465A4"/>
                </a:solidFill>
                <a:latin typeface="Cambria Math" panose="02040503050406030204" pitchFamily="18" charset="0"/>
              </a:rPr>
              <a:t>None</a:t>
            </a:r>
            <a:r>
              <a:rPr lang="fr-FR" sz="1050" dirty="0">
                <a:solidFill>
                  <a:srgbClr val="000000"/>
                </a:solidFill>
                <a:latin typeface="Cambria Math" panose="02040503050406030204" pitchFamily="18" charset="0"/>
              </a:rPr>
              <a:t>, pargp</a:t>
            </a:r>
            <a:r>
              <a:rPr lang="fr-FR" sz="1050" dirty="0">
                <a:solidFill>
                  <a:srgbClr val="CE5C00"/>
                </a:solidFill>
                <a:latin typeface="Cambria Math" panose="02040503050406030204" pitchFamily="18" charset="0"/>
              </a:rPr>
              <a:t>=</a:t>
            </a:r>
            <a:r>
              <a:rPr lang="fr-FR" sz="1050" dirty="0">
                <a:solidFill>
                  <a:srgbClr val="3465A4"/>
                </a:solidFill>
                <a:latin typeface="Cambria Math" panose="02040503050406030204" pitchFamily="18" charset="0"/>
              </a:rPr>
              <a:t>None</a:t>
            </a:r>
            <a:r>
              <a:rPr lang="fr-FR" sz="1050" dirty="0">
                <a:solidFill>
                  <a:srgbClr val="000000"/>
                </a:solidFill>
                <a:latin typeface="Cambria Math" panose="02040503050406030204" pitchFamily="18" charset="0"/>
              </a:rPr>
              <a:t>)</a:t>
            </a:r>
          </a:p>
        </p:txBody>
      </p:sp>
      <p:sp>
        <p:nvSpPr>
          <p:cNvPr id="31" name="ZoneTexte 30"/>
          <p:cNvSpPr txBox="1"/>
          <p:nvPr/>
        </p:nvSpPr>
        <p:spPr>
          <a:xfrm>
            <a:off x="1652757" y="3932798"/>
            <a:ext cx="24086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i="1" dirty="0" smtClean="0"/>
              <a:t>Gestion des transformations</a:t>
            </a:r>
            <a:endParaRPr lang="fr-FR" sz="1400" b="1" i="1" dirty="0"/>
          </a:p>
        </p:txBody>
      </p:sp>
      <p:sp>
        <p:nvSpPr>
          <p:cNvPr id="27" name="Rectangle 26"/>
          <p:cNvSpPr/>
          <p:nvPr/>
        </p:nvSpPr>
        <p:spPr>
          <a:xfrm>
            <a:off x="7853036" y="3118156"/>
            <a:ext cx="245131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fr-FR" sz="1050" dirty="0">
                <a:solidFill>
                  <a:srgbClr val="000000"/>
                </a:solidFill>
                <a:latin typeface="Cambria Math" panose="02040503050406030204" pitchFamily="18" charset="0"/>
              </a:rPr>
              <a:t>mopt</a:t>
            </a:r>
            <a:r>
              <a:rPr lang="fr-FR" sz="1050" dirty="0">
                <a:solidFill>
                  <a:srgbClr val="CE5C00"/>
                </a:solidFill>
                <a:latin typeface="Cambria Math" panose="02040503050406030204" pitchFamily="18" charset="0"/>
              </a:rPr>
              <a:t>.</a:t>
            </a:r>
            <a:r>
              <a:rPr lang="fr-FR" sz="1050" b="1" dirty="0">
                <a:solidFill>
                  <a:srgbClr val="000000"/>
                </a:solidFill>
                <a:latin typeface="Cambria Math" panose="02040503050406030204" pitchFamily="18" charset="0"/>
              </a:rPr>
              <a:t>check_loc</a:t>
            </a:r>
            <a:r>
              <a:rPr lang="fr-FR" sz="1050" dirty="0">
                <a:solidFill>
                  <a:srgbClr val="000000"/>
                </a:solidFill>
                <a:latin typeface="Cambria Math" panose="02040503050406030204" pitchFamily="18" charset="0"/>
              </a:rPr>
              <a:t>(locnme, error </a:t>
            </a:r>
            <a:r>
              <a:rPr lang="fr-FR" sz="1050" dirty="0">
                <a:solidFill>
                  <a:srgbClr val="CE5C00"/>
                </a:solidFill>
                <a:latin typeface="Cambria Math" panose="02040503050406030204" pitchFamily="18" charset="0"/>
              </a:rPr>
              <a:t>= </a:t>
            </a:r>
            <a:r>
              <a:rPr lang="fr-FR" sz="1050" dirty="0">
                <a:solidFill>
                  <a:srgbClr val="4E9A06"/>
                </a:solidFill>
                <a:latin typeface="Cambria Math" panose="02040503050406030204" pitchFamily="18" charset="0"/>
              </a:rPr>
              <a:t>'raise'</a:t>
            </a:r>
            <a:r>
              <a:rPr lang="fr-FR" sz="1050" dirty="0">
                <a:solidFill>
                  <a:srgbClr val="000000"/>
                </a:solidFill>
                <a:latin typeface="Cambria Math" panose="02040503050406030204" pitchFamily="18" charset="0"/>
              </a:rPr>
              <a:t>)</a:t>
            </a:r>
          </a:p>
        </p:txBody>
      </p:sp>
      <p:sp>
        <p:nvSpPr>
          <p:cNvPr id="32" name="ZoneTexte 31"/>
          <p:cNvSpPr txBox="1"/>
          <p:nvPr/>
        </p:nvSpPr>
        <p:spPr>
          <a:xfrm>
            <a:off x="8363051" y="2813811"/>
            <a:ext cx="20280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i="1" dirty="0" smtClean="0"/>
              <a:t>Validé des observations</a:t>
            </a:r>
            <a:endParaRPr lang="fr-FR" sz="1400" b="1" i="1" dirty="0"/>
          </a:p>
        </p:txBody>
      </p:sp>
      <p:sp>
        <p:nvSpPr>
          <p:cNvPr id="29" name="Rectangle 28"/>
          <p:cNvSpPr/>
          <p:nvPr/>
        </p:nvSpPr>
        <p:spPr>
          <a:xfrm>
            <a:off x="7871282" y="3400534"/>
            <a:ext cx="2779928" cy="2154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fr-FR" sz="800" dirty="0">
                <a:solidFill>
                  <a:srgbClr val="CC0000"/>
                </a:solidFill>
                <a:latin typeface="Cambria Math" panose="02040503050406030204" pitchFamily="18" charset="0"/>
              </a:rPr>
              <a:t>AssertionError</a:t>
            </a:r>
            <a:r>
              <a:rPr lang="fr-FR" sz="800" dirty="0">
                <a:solidFill>
                  <a:srgbClr val="000000"/>
                </a:solidFill>
                <a:latin typeface="Cambria Math" panose="02040503050406030204" pitchFamily="18" charset="0"/>
              </a:rPr>
              <a:t>: ERROR: </a:t>
            </a:r>
            <a:r>
              <a:rPr lang="fr-FR" sz="800" dirty="0">
                <a:solidFill>
                  <a:srgbClr val="4E9A06"/>
                </a:solidFill>
                <a:latin typeface="Cambria Math" panose="02040503050406030204" pitchFamily="18" charset="0"/>
              </a:rPr>
              <a:t>'07065X0002_1' </a:t>
            </a:r>
            <a:r>
              <a:rPr lang="fr-FR" sz="800" dirty="0">
                <a:solidFill>
                  <a:srgbClr val="204A87"/>
                </a:solidFill>
                <a:latin typeface="Cambria Math" panose="02040503050406030204" pitchFamily="18" charset="0"/>
              </a:rPr>
              <a:t>not in </a:t>
            </a:r>
            <a:r>
              <a:rPr lang="fr-FR" sz="800" dirty="0">
                <a:solidFill>
                  <a:srgbClr val="000000"/>
                </a:solidFill>
                <a:latin typeface="Cambria Math" panose="02040503050406030204" pitchFamily="18" charset="0"/>
              </a:rPr>
              <a:t>mona</a:t>
            </a:r>
            <a:r>
              <a:rPr lang="fr-FR" sz="800" dirty="0">
                <a:solidFill>
                  <a:srgbClr val="CE5C00"/>
                </a:solidFill>
                <a:latin typeface="Cambria Math" panose="02040503050406030204" pitchFamily="18" charset="0"/>
              </a:rPr>
              <a:t>.</a:t>
            </a:r>
            <a:r>
              <a:rPr lang="fr-FR" sz="800" dirty="0">
                <a:solidFill>
                  <a:srgbClr val="000000"/>
                </a:solidFill>
                <a:latin typeface="Cambria Math" panose="02040503050406030204" pitchFamily="18" charset="0"/>
              </a:rPr>
              <a:t>histo</a:t>
            </a:r>
            <a:r>
              <a:rPr lang="fr-FR" sz="800" dirty="0">
                <a:solidFill>
                  <a:srgbClr val="CE5C00"/>
                </a:solidFill>
                <a:latin typeface="Cambria Math" panose="02040503050406030204" pitchFamily="18" charset="0"/>
              </a:rPr>
              <a:t>.</a:t>
            </a:r>
          </a:p>
        </p:txBody>
      </p:sp>
      <p:sp>
        <p:nvSpPr>
          <p:cNvPr id="34" name="ZoneTexte 33"/>
          <p:cNvSpPr txBox="1"/>
          <p:nvPr/>
        </p:nvSpPr>
        <p:spPr>
          <a:xfrm>
            <a:off x="10651209" y="3400534"/>
            <a:ext cx="74831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800" i="1" dirty="0" smtClean="0"/>
              <a:t>(existence)</a:t>
            </a:r>
            <a:endParaRPr lang="fr-FR" sz="800" i="1" dirty="0"/>
          </a:p>
        </p:txBody>
      </p:sp>
      <p:sp>
        <p:nvSpPr>
          <p:cNvPr id="35" name="Rectangle 34"/>
          <p:cNvSpPr/>
          <p:nvPr/>
        </p:nvSpPr>
        <p:spPr>
          <a:xfrm>
            <a:off x="7873264" y="3615978"/>
            <a:ext cx="2777945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fr-FR" sz="800" dirty="0">
                <a:solidFill>
                  <a:srgbClr val="CC0000"/>
                </a:solidFill>
                <a:latin typeface="Cambria Math" panose="02040503050406030204" pitchFamily="18" charset="0"/>
              </a:rPr>
              <a:t>AssertionError</a:t>
            </a:r>
            <a:r>
              <a:rPr lang="fr-FR" sz="800" dirty="0">
                <a:solidFill>
                  <a:srgbClr val="000000"/>
                </a:solidFill>
                <a:latin typeface="Cambria Math" panose="02040503050406030204" pitchFamily="18" charset="0"/>
              </a:rPr>
              <a:t>: ERROR: </a:t>
            </a:r>
            <a:r>
              <a:rPr lang="fr-FR" sz="800" dirty="0">
                <a:solidFill>
                  <a:srgbClr val="4E9A06"/>
                </a:solidFill>
                <a:latin typeface="Cambria Math" panose="02040503050406030204" pitchFamily="18" charset="0"/>
              </a:rPr>
              <a:t>'07588X0048' </a:t>
            </a:r>
            <a:r>
              <a:rPr lang="fr-FR" sz="800" dirty="0">
                <a:solidFill>
                  <a:srgbClr val="204A87"/>
                </a:solidFill>
                <a:latin typeface="Cambria Math" panose="02040503050406030204" pitchFamily="18" charset="0"/>
              </a:rPr>
              <a:t>set </a:t>
            </a:r>
            <a:r>
              <a:rPr lang="fr-FR" sz="800" dirty="0">
                <a:solidFill>
                  <a:srgbClr val="000000"/>
                </a:solidFill>
                <a:latin typeface="Cambria Math" panose="02040503050406030204" pitchFamily="18" charset="0"/>
              </a:rPr>
              <a:t>multiple times </a:t>
            </a:r>
            <a:r>
              <a:rPr lang="fr-FR" sz="800" dirty="0">
                <a:solidFill>
                  <a:srgbClr val="204A87"/>
                </a:solidFill>
                <a:latin typeface="Cambria Math" panose="02040503050406030204" pitchFamily="18" charset="0"/>
              </a:rPr>
              <a:t>in  </a:t>
            </a:r>
            <a:r>
              <a:rPr lang="fr-FR" sz="800" dirty="0" smtClean="0">
                <a:solidFill>
                  <a:srgbClr val="204A87"/>
                </a:solidFill>
                <a:latin typeface="Cambria Math" panose="02040503050406030204" pitchFamily="18" charset="0"/>
              </a:rPr>
              <a:t>                        </a:t>
            </a:r>
            <a:r>
              <a:rPr lang="fr-FR" sz="800" dirty="0" smtClean="0">
                <a:solidFill>
                  <a:srgbClr val="000000"/>
                </a:solidFill>
                <a:latin typeface="Cambria Math" panose="02040503050406030204" pitchFamily="18" charset="0"/>
              </a:rPr>
              <a:t>mona</a:t>
            </a:r>
            <a:r>
              <a:rPr lang="fr-FR" sz="800" dirty="0" smtClean="0">
                <a:solidFill>
                  <a:srgbClr val="CE5C00"/>
                </a:solidFill>
                <a:latin typeface="Cambria Math" panose="02040503050406030204" pitchFamily="18" charset="0"/>
              </a:rPr>
              <a:t>.</a:t>
            </a:r>
            <a:r>
              <a:rPr lang="fr-FR" sz="800" dirty="0" smtClean="0">
                <a:solidFill>
                  <a:srgbClr val="000000"/>
                </a:solidFill>
                <a:latin typeface="Cambria Math" panose="02040503050406030204" pitchFamily="18" charset="0"/>
              </a:rPr>
              <a:t>histo</a:t>
            </a:r>
            <a:r>
              <a:rPr lang="fr-FR" sz="800" dirty="0">
                <a:solidFill>
                  <a:srgbClr val="000000"/>
                </a:solidFill>
                <a:latin typeface="Cambria Math" panose="02040503050406030204" pitchFamily="18" charset="0"/>
              </a:rPr>
              <a:t>: each locnme must be unique</a:t>
            </a:r>
            <a:r>
              <a:rPr lang="fr-FR" sz="800" dirty="0">
                <a:solidFill>
                  <a:srgbClr val="CE5C00"/>
                </a:solidFill>
                <a:latin typeface="Cambria Math" panose="02040503050406030204" pitchFamily="18" charset="0"/>
              </a:rPr>
              <a:t>.</a:t>
            </a:r>
          </a:p>
        </p:txBody>
      </p:sp>
      <p:sp>
        <p:nvSpPr>
          <p:cNvPr id="36" name="ZoneTexte 35"/>
          <p:cNvSpPr txBox="1"/>
          <p:nvPr/>
        </p:nvSpPr>
        <p:spPr>
          <a:xfrm>
            <a:off x="10651208" y="3644440"/>
            <a:ext cx="74831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800" i="1" dirty="0" smtClean="0"/>
              <a:t>(unicité)</a:t>
            </a:r>
            <a:endParaRPr lang="fr-FR" sz="800" i="1" dirty="0"/>
          </a:p>
        </p:txBody>
      </p:sp>
      <p:sp>
        <p:nvSpPr>
          <p:cNvPr id="37" name="Rectangle 36"/>
          <p:cNvSpPr/>
          <p:nvPr/>
        </p:nvSpPr>
        <p:spPr>
          <a:xfrm>
            <a:off x="7853036" y="4773337"/>
            <a:ext cx="3097323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fr-FR" sz="1050" dirty="0">
                <a:solidFill>
                  <a:srgbClr val="000000"/>
                </a:solidFill>
                <a:latin typeface="Cambria Math" panose="02040503050406030204" pitchFamily="18" charset="0"/>
              </a:rPr>
              <a:t>mopt</a:t>
            </a:r>
            <a:r>
              <a:rPr lang="fr-FR" sz="1050" dirty="0">
                <a:solidFill>
                  <a:srgbClr val="CE5C00"/>
                </a:solidFill>
                <a:latin typeface="Cambria Math" panose="02040503050406030204" pitchFamily="18" charset="0"/>
              </a:rPr>
              <a:t>.</a:t>
            </a:r>
            <a:r>
              <a:rPr lang="fr-FR" sz="1050" b="1" dirty="0">
                <a:solidFill>
                  <a:srgbClr val="000000"/>
                </a:solidFill>
                <a:latin typeface="Cambria Math" panose="02040503050406030204" pitchFamily="18" charset="0"/>
              </a:rPr>
              <a:t>add_fluc</a:t>
            </a:r>
            <a:r>
              <a:rPr lang="fr-FR" sz="1050" dirty="0">
                <a:solidFill>
                  <a:srgbClr val="000000"/>
                </a:solidFill>
                <a:latin typeface="Cambria Math" panose="02040503050406030204" pitchFamily="18" charset="0"/>
              </a:rPr>
              <a:t>(locnme</a:t>
            </a:r>
            <a:r>
              <a:rPr lang="fr-FR" sz="1050" dirty="0">
                <a:solidFill>
                  <a:srgbClr val="CE5C00"/>
                </a:solidFill>
                <a:latin typeface="Cambria Math" panose="02040503050406030204" pitchFamily="18" charset="0"/>
              </a:rPr>
              <a:t>=</a:t>
            </a:r>
            <a:r>
              <a:rPr lang="fr-FR" sz="1050" dirty="0">
                <a:solidFill>
                  <a:srgbClr val="3465A4"/>
                </a:solidFill>
                <a:latin typeface="Cambria Math" panose="02040503050406030204" pitchFamily="18" charset="0"/>
              </a:rPr>
              <a:t>None</a:t>
            </a:r>
            <a:r>
              <a:rPr lang="fr-FR" sz="1050" dirty="0">
                <a:solidFill>
                  <a:srgbClr val="000000"/>
                </a:solidFill>
                <a:latin typeface="Cambria Math" panose="02040503050406030204" pitchFamily="18" charset="0"/>
              </a:rPr>
              <a:t>, tag</a:t>
            </a:r>
            <a:r>
              <a:rPr lang="fr-FR" sz="1050" dirty="0">
                <a:solidFill>
                  <a:srgbClr val="CE5C00"/>
                </a:solidFill>
                <a:latin typeface="Cambria Math" panose="02040503050406030204" pitchFamily="18" charset="0"/>
              </a:rPr>
              <a:t>= </a:t>
            </a:r>
            <a:r>
              <a:rPr lang="fr-FR" sz="1050" dirty="0">
                <a:solidFill>
                  <a:srgbClr val="4E9A06"/>
                </a:solidFill>
                <a:latin typeface="Cambria Math" panose="02040503050406030204" pitchFamily="18" charset="0"/>
              </a:rPr>
              <a:t>''</a:t>
            </a:r>
            <a:r>
              <a:rPr lang="fr-FR" sz="1050" dirty="0">
                <a:solidFill>
                  <a:srgbClr val="000000"/>
                </a:solidFill>
                <a:latin typeface="Cambria Math" panose="02040503050406030204" pitchFamily="18" charset="0"/>
              </a:rPr>
              <a:t>, on </a:t>
            </a:r>
            <a:r>
              <a:rPr lang="fr-FR" sz="1050" dirty="0">
                <a:solidFill>
                  <a:srgbClr val="CE5C00"/>
                </a:solidFill>
                <a:latin typeface="Cambria Math" panose="02040503050406030204" pitchFamily="18" charset="0"/>
              </a:rPr>
              <a:t>= </a:t>
            </a:r>
            <a:r>
              <a:rPr lang="fr-FR" sz="1050" dirty="0">
                <a:solidFill>
                  <a:srgbClr val="4E9A06"/>
                </a:solidFill>
                <a:latin typeface="Cambria Math" panose="02040503050406030204" pitchFamily="18" charset="0"/>
              </a:rPr>
              <a:t>'mean'</a:t>
            </a:r>
            <a:r>
              <a:rPr lang="fr-FR" sz="1050" dirty="0">
                <a:solidFill>
                  <a:srgbClr val="000000"/>
                </a:solidFill>
                <a:latin typeface="Cambria Math" panose="02040503050406030204" pitchFamily="18" charset="0"/>
              </a:rPr>
              <a:t>)</a:t>
            </a:r>
          </a:p>
        </p:txBody>
      </p:sp>
      <p:sp>
        <p:nvSpPr>
          <p:cNvPr id="38" name="ZoneTexte 37"/>
          <p:cNvSpPr txBox="1"/>
          <p:nvPr/>
        </p:nvSpPr>
        <p:spPr>
          <a:xfrm>
            <a:off x="8363050" y="4483349"/>
            <a:ext cx="20280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i="1" dirty="0" smtClean="0"/>
              <a:t>Gestion des fluctuations</a:t>
            </a:r>
            <a:endParaRPr lang="fr-FR" sz="1400" b="1" i="1" dirty="0"/>
          </a:p>
        </p:txBody>
      </p:sp>
      <p:sp>
        <p:nvSpPr>
          <p:cNvPr id="39" name="ZoneTexte 38"/>
          <p:cNvSpPr txBox="1"/>
          <p:nvPr/>
        </p:nvSpPr>
        <p:spPr>
          <a:xfrm>
            <a:off x="336915" y="452456"/>
            <a:ext cx="18069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i="1" dirty="0" smtClean="0"/>
              <a:t>prétraitement</a:t>
            </a:r>
            <a:endParaRPr lang="fr-FR" sz="1400" i="1" dirty="0"/>
          </a:p>
        </p:txBody>
      </p:sp>
    </p:spTree>
    <p:extLst>
      <p:ext uri="{BB962C8B-B14F-4D97-AF65-F5344CB8AC3E}">
        <p14:creationId xmlns:p14="http://schemas.microsoft.com/office/powerpoint/2010/main" val="1594044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Connecteur droit 16"/>
          <p:cNvCxnSpPr/>
          <p:nvPr/>
        </p:nvCxnSpPr>
        <p:spPr>
          <a:xfrm flipV="1">
            <a:off x="6779895" y="2407920"/>
            <a:ext cx="1846919" cy="140779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ZoneTexte 1">
            <a:extLst>
              <a:ext uri="{FF2B5EF4-FFF2-40B4-BE49-F238E27FC236}">
                <a16:creationId xmlns:a16="http://schemas.microsoft.com/office/drawing/2014/main" id="{AFF33B1D-BF6D-A644-83D0-588E6CB74E13}"/>
              </a:ext>
            </a:extLst>
          </p:cNvPr>
          <p:cNvSpPr txBox="1"/>
          <p:nvPr/>
        </p:nvSpPr>
        <p:spPr>
          <a:xfrm>
            <a:off x="0" y="0"/>
            <a:ext cx="23873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 smtClean="0">
                <a:latin typeface="+mj-lt"/>
              </a:rPr>
              <a:t>Optimisation</a:t>
            </a:r>
            <a:endParaRPr lang="fr-FR" sz="2800" b="1" dirty="0">
              <a:latin typeface="+mj-lt"/>
            </a:endParaRPr>
          </a:p>
        </p:txBody>
      </p:sp>
      <p:cxnSp>
        <p:nvCxnSpPr>
          <p:cNvPr id="30" name="Connecteur droit 29"/>
          <p:cNvCxnSpPr/>
          <p:nvPr/>
        </p:nvCxnSpPr>
        <p:spPr>
          <a:xfrm flipV="1">
            <a:off x="90832" y="456354"/>
            <a:ext cx="2376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8"/>
          <p:cNvSpPr txBox="1"/>
          <p:nvPr/>
        </p:nvSpPr>
        <p:spPr>
          <a:xfrm>
            <a:off x="0" y="964066"/>
            <a:ext cx="193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@ Fonctionalités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100471" y="2147504"/>
                <a:ext cx="4021614" cy="8339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6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fr-FR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fr-FR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16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fr-FR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16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fr-FR" sz="16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fr-FR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fr-FR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nary>
                        <m:naryPr>
                          <m:chr m:val="∑"/>
                          <m:limLoc m:val="undOvr"/>
                          <m:ctrlPr>
                            <a:rPr lang="fr-FR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fr-FR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fr-FR" sz="1600" i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fr-FR" sz="1600" i="1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  <m:e>
                          <m:r>
                            <a:rPr lang="fr-FR" sz="1600" i="0">
                              <a:latin typeface="Cambria Math" panose="02040503050406030204" pitchFamily="18" charset="0"/>
                            </a:rPr>
                            <m:t> </m:t>
                          </m:r>
                          <m:nary>
                            <m:naryPr>
                              <m:chr m:val="∑"/>
                              <m:limLoc m:val="undOvr"/>
                              <m:ctrlPr>
                                <a:rPr lang="fr-FR" sz="16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fr-FR" sz="16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fr-FR" sz="1600" i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fr-FR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600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fr-FR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p>
                            <m:e>
                              <m:r>
                                <a:rPr lang="fr-FR" sz="1600" i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nary>
                          <m:nary>
                            <m:naryPr>
                              <m:chr m:val="∑"/>
                              <m:limLoc m:val="undOvr"/>
                              <m:ctrlPr>
                                <a:rPr lang="fr-FR" sz="16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fr-FR" sz="16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fr-FR" sz="1600" i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fr-FR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600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fr-FR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fr-FR" sz="1600" i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fr-FR" sz="16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sup>
                            <m:e>
                              <m:f>
                                <m:fPr>
                                  <m:ctrlPr>
                                    <a:rPr lang="fr-FR" sz="1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sz="160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bSup>
                                    <m:sSubSupPr>
                                      <m:ctrlPr>
                                        <a:rPr lang="fr-FR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sSub>
                                        <m:sSubPr>
                                          <m:ctrlPr>
                                            <a:rPr lang="fr-FR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FR" sz="1600" i="1"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  <m:r>
                                            <a:rPr lang="fr-FR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×</m:t>
                                          </m:r>
                                          <m:r>
                                            <a:rPr lang="fr-FR" sz="1600" i="1">
                                              <a:latin typeface="Cambria Math" panose="02040503050406030204" pitchFamily="18" charset="0"/>
                                            </a:rPr>
                                            <m:t>𝑀</m:t>
                                          </m:r>
                                        </m:e>
                                        <m:sub>
                                          <m:r>
                                            <a:rPr lang="fr-FR" sz="16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fr-FR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×</m:t>
                                      </m:r>
                                      <m:sSub>
                                        <m:sSubPr>
                                          <m:ctrlPr>
                                            <a:rPr lang="fr-FR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FR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</m:e>
                                        <m:sub>
                                          <m:r>
                                            <a:rPr lang="fr-FR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fr-FR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fr-FR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  <m:r>
                                        <a:rPr lang="fr-FR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×</m:t>
                                      </m:r>
                                      <m:r>
                                        <a:rPr lang="fr-FR" sz="1600" i="1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fr-FR" sz="1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fr-FR" sz="160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fr-FR" sz="16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fr-FR" sz="160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fr-FR" sz="16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  <m:sup>
                                      <m:r>
                                        <a:rPr lang="fr-FR" sz="160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den>
                              </m:f>
                            </m:e>
                          </m:nary>
                        </m:e>
                      </m:nary>
                    </m:oMath>
                  </m:oMathPara>
                </a14:m>
                <a:endParaRPr lang="fr-FR" sz="1400" dirty="0"/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471" y="2147504"/>
                <a:ext cx="4021614" cy="83394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240974" y="3004085"/>
                <a:ext cx="4269857" cy="1578509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fr-FR" sz="900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fr-FR" sz="900" dirty="0" smtClean="0"/>
                  <a:t> = nombre de types de données</a:t>
                </a: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endParaRPr lang="fr-FR" sz="700" dirty="0"/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FR" sz="9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9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fr-FR" sz="9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fr-FR" sz="900" dirty="0" smtClean="0"/>
                  <a:t> = nombre de stations pour le type de données </a:t>
                </a:r>
                <a14:m>
                  <m:oMath xmlns:m="http://schemas.openxmlformats.org/officeDocument/2006/math">
                    <m:r>
                      <a:rPr lang="fr-FR" sz="9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fr-FR" sz="900" dirty="0" smtClean="0"/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endParaRPr lang="fr-FR" sz="700" dirty="0"/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fr-FR" sz="900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9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9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fr-FR" sz="9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fr-FR" sz="9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fr-FR" sz="9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fr-FR" sz="900" dirty="0" smtClean="0"/>
                  <a:t> = nombre de données de la chronique pour la station </a:t>
                </a:r>
                <a14:m>
                  <m:oMath xmlns:m="http://schemas.openxmlformats.org/officeDocument/2006/math">
                    <m:r>
                      <a:rPr lang="fr-FR" sz="900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fr-FR" sz="900" dirty="0" smtClean="0"/>
                  <a:t> du type de données </a:t>
                </a:r>
                <a14:m>
                  <m:oMath xmlns:m="http://schemas.openxmlformats.org/officeDocument/2006/math">
                    <m:r>
                      <a:rPr lang="fr-FR" sz="9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fr-FR" sz="900" b="0" dirty="0" smtClean="0"/>
              </a:p>
              <a:p>
                <a:endParaRPr lang="fr-FR" sz="700" dirty="0" smtClean="0"/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fr-FR" sz="90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fr-FR" sz="9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sz="90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fr-FR" sz="9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fr-FR" sz="90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sz="9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fr-FR" sz="90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sz="9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fr-FR" sz="90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fr-FR" sz="900" dirty="0" smtClean="0"/>
                  <a:t> = erreur acceptable obs/sim</a:t>
                </a:r>
              </a:p>
              <a:p>
                <a:endParaRPr lang="fr-FR" sz="700" dirty="0"/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fr-FR" sz="900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9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9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fr-FR" sz="9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fr-FR" sz="9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sz="9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fr-FR" sz="9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sz="9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fr-FR" sz="900" dirty="0" smtClean="0"/>
                  <a:t> = poids de pour l’observation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000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fr-FR" sz="1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fr-FR" sz="1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sz="1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fr-FR" sz="1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sz="1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fr-FR" sz="800" dirty="0" smtClean="0"/>
              </a:p>
              <a:p>
                <a:endParaRPr lang="fr-FR" sz="700" dirty="0"/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fr-FR" sz="900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9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9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fr-FR" sz="9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fr-FR" sz="900" dirty="0" smtClean="0"/>
                  <a:t> = facteur d’ajustement </a:t>
                </a:r>
                <a:r>
                  <a:rPr lang="fr-FR" sz="900" i="1" dirty="0" smtClean="0"/>
                  <a:t>(« tuning factor »)</a:t>
                </a:r>
                <a:endParaRPr lang="fr-FR" sz="900" dirty="0" smtClean="0"/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974" y="3004085"/>
                <a:ext cx="4269857" cy="157850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952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ectangle 24"/>
          <p:cNvSpPr/>
          <p:nvPr/>
        </p:nvSpPr>
        <p:spPr>
          <a:xfrm>
            <a:off x="4022506" y="240366"/>
            <a:ext cx="47679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400" dirty="0" smtClean="0">
                <a:solidFill>
                  <a:srgbClr val="000000"/>
                </a:solidFill>
                <a:latin typeface="Cambria Math" panose="02040503050406030204" pitchFamily="18" charset="0"/>
              </a:rPr>
              <a:t>mopt </a:t>
            </a:r>
            <a:r>
              <a:rPr lang="fr-FR" sz="1400" dirty="0">
                <a:solidFill>
                  <a:srgbClr val="CE5C00"/>
                </a:solidFill>
                <a:latin typeface="Cambria Math" panose="02040503050406030204" pitchFamily="18" charset="0"/>
              </a:rPr>
              <a:t>= </a:t>
            </a:r>
            <a:r>
              <a:rPr lang="fr-FR" sz="1400" b="1" dirty="0" smtClean="0">
                <a:solidFill>
                  <a:srgbClr val="000000"/>
                </a:solidFill>
                <a:latin typeface="Cambria Math" panose="02040503050406030204" pitchFamily="18" charset="0"/>
              </a:rPr>
              <a:t>MartheOptim</a:t>
            </a:r>
            <a:r>
              <a:rPr lang="fr-FR" sz="1400" dirty="0" smtClean="0">
                <a:solidFill>
                  <a:srgbClr val="000000"/>
                </a:solidFill>
                <a:latin typeface="Cambria Math" panose="02040503050406030204" pitchFamily="18" charset="0"/>
              </a:rPr>
              <a:t>(mm </a:t>
            </a:r>
            <a:r>
              <a:rPr lang="fr-FR" sz="1400" dirty="0">
                <a:solidFill>
                  <a:srgbClr val="CE5C00"/>
                </a:solidFill>
                <a:latin typeface="Cambria Math" panose="02040503050406030204" pitchFamily="18" charset="0"/>
              </a:rPr>
              <a:t>= </a:t>
            </a:r>
            <a:r>
              <a:rPr lang="fr-FR" sz="1400" dirty="0">
                <a:solidFill>
                  <a:srgbClr val="000000"/>
                </a:solidFill>
                <a:latin typeface="Cambria Math" panose="02040503050406030204" pitchFamily="18" charset="0"/>
              </a:rPr>
              <a:t>mm, </a:t>
            </a:r>
            <a:r>
              <a:rPr lang="fr-FR" sz="1400" dirty="0" smtClean="0">
                <a:solidFill>
                  <a:srgbClr val="000000"/>
                </a:solidFill>
                <a:latin typeface="Cambria Math" panose="02040503050406030204" pitchFamily="18" charset="0"/>
              </a:rPr>
              <a:t> name </a:t>
            </a:r>
            <a:r>
              <a:rPr lang="fr-FR" sz="1400" dirty="0">
                <a:solidFill>
                  <a:srgbClr val="CE5C00"/>
                </a:solidFill>
                <a:latin typeface="Cambria Math" panose="02040503050406030204" pitchFamily="18" charset="0"/>
              </a:rPr>
              <a:t>= </a:t>
            </a:r>
            <a:r>
              <a:rPr lang="fr-FR" sz="1400" dirty="0">
                <a:solidFill>
                  <a:srgbClr val="3465A4"/>
                </a:solidFill>
                <a:latin typeface="Cambria Math" panose="02040503050406030204" pitchFamily="18" charset="0"/>
              </a:rPr>
              <a:t>None</a:t>
            </a:r>
            <a:r>
              <a:rPr lang="fr-FR" sz="1400" dirty="0">
                <a:solidFill>
                  <a:srgbClr val="000000"/>
                </a:solidFill>
                <a:latin typeface="Cambria Math" panose="02040503050406030204" pitchFamily="18" charset="0"/>
              </a:rPr>
              <a:t>, </a:t>
            </a:r>
            <a:r>
              <a:rPr lang="fr-FR" sz="1400" dirty="0" smtClean="0">
                <a:solidFill>
                  <a:srgbClr val="000000"/>
                </a:solidFill>
                <a:latin typeface="Cambria Math" panose="02040503050406030204" pitchFamily="18" charset="0"/>
              </a:rPr>
              <a:t> </a:t>
            </a:r>
            <a:r>
              <a:rPr lang="fr-FR" sz="1400" dirty="0" smtClean="0">
                <a:solidFill>
                  <a:srgbClr val="CE5C00"/>
                </a:solidFill>
                <a:latin typeface="Cambria Math" panose="02040503050406030204" pitchFamily="18" charset="0"/>
              </a:rPr>
              <a:t>**</a:t>
            </a:r>
            <a:r>
              <a:rPr lang="fr-FR" sz="1400" dirty="0">
                <a:solidFill>
                  <a:srgbClr val="000000"/>
                </a:solidFill>
                <a:latin typeface="Cambria Math" panose="02040503050406030204" pitchFamily="18" charset="0"/>
              </a:rPr>
              <a:t>kwargs)</a:t>
            </a:r>
          </a:p>
        </p:txBody>
      </p:sp>
      <p:sp>
        <p:nvSpPr>
          <p:cNvPr id="29" name="Rectangle 28"/>
          <p:cNvSpPr/>
          <p:nvPr/>
        </p:nvSpPr>
        <p:spPr>
          <a:xfrm>
            <a:off x="169702" y="1856442"/>
            <a:ext cx="425704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50" dirty="0" smtClean="0">
                <a:solidFill>
                  <a:srgbClr val="000000"/>
                </a:solidFill>
                <a:latin typeface="Cambria Math" panose="02040503050406030204" pitchFamily="18" charset="0"/>
              </a:rPr>
              <a:t>mopt</a:t>
            </a:r>
            <a:r>
              <a:rPr lang="fr-FR" sz="1050" dirty="0" smtClean="0">
                <a:solidFill>
                  <a:srgbClr val="CE5C00"/>
                </a:solidFill>
                <a:latin typeface="Cambria Math" panose="02040503050406030204" pitchFamily="18" charset="0"/>
              </a:rPr>
              <a:t>.</a:t>
            </a:r>
            <a:r>
              <a:rPr lang="fr-FR" sz="1050" b="1" dirty="0" smtClean="0">
                <a:solidFill>
                  <a:srgbClr val="000000"/>
                </a:solidFill>
                <a:latin typeface="Cambria Math" panose="02040503050406030204" pitchFamily="18" charset="0"/>
              </a:rPr>
              <a:t>compute_weights</a:t>
            </a:r>
            <a:r>
              <a:rPr lang="fr-FR" sz="1050" dirty="0" smtClean="0">
                <a:solidFill>
                  <a:srgbClr val="000000"/>
                </a:solidFill>
                <a:latin typeface="Cambria Math" panose="02040503050406030204" pitchFamily="18" charset="0"/>
              </a:rPr>
              <a:t>(lambda_dic</a:t>
            </a:r>
            <a:r>
              <a:rPr lang="fr-FR" sz="1050" dirty="0" smtClean="0">
                <a:solidFill>
                  <a:srgbClr val="CE5C00"/>
                </a:solidFill>
                <a:latin typeface="Cambria Math" panose="02040503050406030204" pitchFamily="18" charset="0"/>
              </a:rPr>
              <a:t>=</a:t>
            </a:r>
            <a:r>
              <a:rPr lang="fr-FR" sz="1050" dirty="0" smtClean="0">
                <a:solidFill>
                  <a:srgbClr val="3465A4"/>
                </a:solidFill>
                <a:latin typeface="Cambria Math" panose="02040503050406030204" pitchFamily="18" charset="0"/>
              </a:rPr>
              <a:t>None</a:t>
            </a:r>
            <a:r>
              <a:rPr lang="fr-FR" sz="1050" dirty="0">
                <a:solidFill>
                  <a:srgbClr val="000000"/>
                </a:solidFill>
                <a:latin typeface="Cambria Math" panose="02040503050406030204" pitchFamily="18" charset="0"/>
              </a:rPr>
              <a:t>, sigma_dic</a:t>
            </a:r>
            <a:r>
              <a:rPr lang="fr-FR" sz="1050" dirty="0">
                <a:solidFill>
                  <a:srgbClr val="CE5C00"/>
                </a:solidFill>
                <a:latin typeface="Cambria Math" panose="02040503050406030204" pitchFamily="18" charset="0"/>
              </a:rPr>
              <a:t>=</a:t>
            </a:r>
            <a:r>
              <a:rPr lang="fr-FR" sz="1050" dirty="0">
                <a:solidFill>
                  <a:srgbClr val="3465A4"/>
                </a:solidFill>
                <a:latin typeface="Cambria Math" panose="02040503050406030204" pitchFamily="18" charset="0"/>
              </a:rPr>
              <a:t>None</a:t>
            </a:r>
            <a:r>
              <a:rPr lang="fr-FR" sz="1050" dirty="0">
                <a:solidFill>
                  <a:srgbClr val="000000"/>
                </a:solidFill>
                <a:latin typeface="Cambria Math" panose="02040503050406030204" pitchFamily="18" charset="0"/>
              </a:rPr>
              <a:t>)</a:t>
            </a:r>
          </a:p>
        </p:txBody>
      </p:sp>
      <p:sp>
        <p:nvSpPr>
          <p:cNvPr id="33" name="ZoneTexte 32"/>
          <p:cNvSpPr txBox="1"/>
          <p:nvPr/>
        </p:nvSpPr>
        <p:spPr>
          <a:xfrm>
            <a:off x="855524" y="1528515"/>
            <a:ext cx="20280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i="1" dirty="0" smtClean="0"/>
              <a:t>Gestion des poids</a:t>
            </a:r>
            <a:endParaRPr lang="fr-FR" sz="1400" b="1" i="1" dirty="0"/>
          </a:p>
        </p:txBody>
      </p:sp>
      <p:sp>
        <p:nvSpPr>
          <p:cNvPr id="13" name="Rectangle 12"/>
          <p:cNvSpPr/>
          <p:nvPr/>
        </p:nvSpPr>
        <p:spPr>
          <a:xfrm>
            <a:off x="1618518" y="1922730"/>
            <a:ext cx="660400" cy="148032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Rectangle 33"/>
          <p:cNvSpPr/>
          <p:nvPr/>
        </p:nvSpPr>
        <p:spPr>
          <a:xfrm>
            <a:off x="3567520" y="2604257"/>
            <a:ext cx="424639" cy="301899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Rectangle 34"/>
          <p:cNvSpPr/>
          <p:nvPr/>
        </p:nvSpPr>
        <p:spPr>
          <a:xfrm>
            <a:off x="2717830" y="1919649"/>
            <a:ext cx="566293" cy="148032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Rectangle 35"/>
          <p:cNvSpPr/>
          <p:nvPr/>
        </p:nvSpPr>
        <p:spPr>
          <a:xfrm>
            <a:off x="944074" y="2445113"/>
            <a:ext cx="235728" cy="261363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Rectangle 36"/>
          <p:cNvSpPr/>
          <p:nvPr/>
        </p:nvSpPr>
        <p:spPr>
          <a:xfrm>
            <a:off x="153984" y="5236856"/>
            <a:ext cx="358648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50" dirty="0">
                <a:solidFill>
                  <a:srgbClr val="000000"/>
                </a:solidFill>
                <a:latin typeface="Cambria Math" panose="02040503050406030204" pitchFamily="18" charset="0"/>
              </a:rPr>
              <a:t>mopt</a:t>
            </a:r>
            <a:r>
              <a:rPr lang="fr-FR" sz="1050" dirty="0">
                <a:solidFill>
                  <a:srgbClr val="CE5C00"/>
                </a:solidFill>
                <a:latin typeface="Cambria Math" panose="02040503050406030204" pitchFamily="18" charset="0"/>
              </a:rPr>
              <a:t>.</a:t>
            </a:r>
            <a:r>
              <a:rPr lang="fr-FR" sz="1050" b="1" dirty="0">
                <a:solidFill>
                  <a:srgbClr val="000000"/>
                </a:solidFill>
                <a:latin typeface="Cambria Math" panose="02040503050406030204" pitchFamily="18" charset="0"/>
              </a:rPr>
              <a:t>build_pst</a:t>
            </a:r>
            <a:r>
              <a:rPr lang="fr-FR" sz="1050" dirty="0">
                <a:solidFill>
                  <a:srgbClr val="000000"/>
                </a:solidFill>
                <a:latin typeface="Cambria Math" panose="02040503050406030204" pitchFamily="18" charset="0"/>
              </a:rPr>
              <a:t>(add_reg0 </a:t>
            </a:r>
            <a:r>
              <a:rPr lang="fr-FR" sz="1050" dirty="0">
                <a:solidFill>
                  <a:srgbClr val="CE5C00"/>
                </a:solidFill>
                <a:latin typeface="Cambria Math" panose="02040503050406030204" pitchFamily="18" charset="0"/>
              </a:rPr>
              <a:t>= </a:t>
            </a:r>
            <a:r>
              <a:rPr lang="fr-FR" sz="1050" dirty="0">
                <a:solidFill>
                  <a:srgbClr val="3465A4"/>
                </a:solidFill>
                <a:latin typeface="Cambria Math" panose="02040503050406030204" pitchFamily="18" charset="0"/>
              </a:rPr>
              <a:t>False</a:t>
            </a:r>
            <a:r>
              <a:rPr lang="fr-FR" sz="1050" dirty="0">
                <a:solidFill>
                  <a:srgbClr val="000000"/>
                </a:solidFill>
                <a:latin typeface="Cambria Math" panose="02040503050406030204" pitchFamily="18" charset="0"/>
              </a:rPr>
              <a:t>, write</a:t>
            </a:r>
            <a:r>
              <a:rPr lang="fr-FR" sz="1050" dirty="0">
                <a:solidFill>
                  <a:srgbClr val="CE5C00"/>
                </a:solidFill>
                <a:latin typeface="Cambria Math" panose="02040503050406030204" pitchFamily="18" charset="0"/>
              </a:rPr>
              <a:t>=</a:t>
            </a:r>
            <a:r>
              <a:rPr lang="fr-FR" sz="1050" dirty="0">
                <a:solidFill>
                  <a:srgbClr val="3465A4"/>
                </a:solidFill>
                <a:latin typeface="Cambria Math" panose="02040503050406030204" pitchFamily="18" charset="0"/>
              </a:rPr>
              <a:t>False</a:t>
            </a:r>
            <a:r>
              <a:rPr lang="fr-FR" sz="1050" dirty="0">
                <a:solidFill>
                  <a:srgbClr val="000000"/>
                </a:solidFill>
                <a:latin typeface="Cambria Math" panose="02040503050406030204" pitchFamily="18" charset="0"/>
              </a:rPr>
              <a:t>, </a:t>
            </a:r>
            <a:r>
              <a:rPr lang="fr-FR" sz="1050" dirty="0">
                <a:solidFill>
                  <a:srgbClr val="CE5C00"/>
                </a:solidFill>
                <a:latin typeface="Cambria Math" panose="02040503050406030204" pitchFamily="18" charset="0"/>
              </a:rPr>
              <a:t>**</a:t>
            </a:r>
            <a:r>
              <a:rPr lang="fr-FR" sz="1050" dirty="0">
                <a:solidFill>
                  <a:srgbClr val="000000"/>
                </a:solidFill>
                <a:latin typeface="Cambria Math" panose="02040503050406030204" pitchFamily="18" charset="0"/>
              </a:rPr>
              <a:t>kwargs</a:t>
            </a:r>
            <a:r>
              <a:rPr lang="fr-FR" sz="1050" dirty="0" smtClean="0">
                <a:solidFill>
                  <a:srgbClr val="000000"/>
                </a:solidFill>
                <a:latin typeface="Cambria Math" panose="02040503050406030204" pitchFamily="18" charset="0"/>
              </a:rPr>
              <a:t>)</a:t>
            </a:r>
            <a:endParaRPr lang="fr-FR" sz="1050" dirty="0">
              <a:solidFill>
                <a:srgbClr val="000000"/>
              </a:solidFill>
              <a:latin typeface="Cambria Math" panose="02040503050406030204" pitchFamily="18" charset="0"/>
            </a:endParaRPr>
          </a:p>
        </p:txBody>
      </p:sp>
      <p:pic>
        <p:nvPicPr>
          <p:cNvPr id="38" name="Image 3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945" y="5676252"/>
            <a:ext cx="617948" cy="617948"/>
          </a:xfrm>
          <a:prstGeom prst="rect">
            <a:avLst/>
          </a:prstGeom>
        </p:spPr>
      </p:pic>
      <p:sp>
        <p:nvSpPr>
          <p:cNvPr id="39" name="ZoneTexte 38"/>
          <p:cNvSpPr txBox="1"/>
          <p:nvPr/>
        </p:nvSpPr>
        <p:spPr>
          <a:xfrm>
            <a:off x="735614" y="5480713"/>
            <a:ext cx="44418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00" dirty="0" smtClean="0"/>
              <a:t>.pst</a:t>
            </a:r>
            <a:endParaRPr lang="fr-FR" sz="1000" dirty="0"/>
          </a:p>
        </p:txBody>
      </p:sp>
      <p:sp>
        <p:nvSpPr>
          <p:cNvPr id="40" name="ZoneTexte 39"/>
          <p:cNvSpPr txBox="1"/>
          <p:nvPr/>
        </p:nvSpPr>
        <p:spPr>
          <a:xfrm>
            <a:off x="1364612" y="5586314"/>
            <a:ext cx="1208728" cy="7078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fr-FR" sz="800" dirty="0" smtClean="0"/>
              <a:t>Control data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fr-FR" sz="800" dirty="0" smtClean="0"/>
              <a:t>Observation data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fr-FR" sz="800" dirty="0" smtClean="0"/>
              <a:t>Parameter data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fr-FR" sz="800" dirty="0" smtClean="0"/>
              <a:t>Regularisation 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fr-FR" sz="800" dirty="0" smtClean="0"/>
              <a:t>PEST++ options</a:t>
            </a:r>
          </a:p>
        </p:txBody>
      </p:sp>
      <p:sp>
        <p:nvSpPr>
          <p:cNvPr id="41" name="ZoneTexte 40"/>
          <p:cNvSpPr txBox="1"/>
          <p:nvPr/>
        </p:nvSpPr>
        <p:spPr>
          <a:xfrm>
            <a:off x="849558" y="4937361"/>
            <a:ext cx="20280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i="1" dirty="0" smtClean="0"/>
              <a:t>Couplage PEST (pyEMU)</a:t>
            </a:r>
            <a:endParaRPr lang="fr-FR" sz="1400" b="1" i="1" dirty="0"/>
          </a:p>
        </p:txBody>
      </p:sp>
      <p:pic>
        <p:nvPicPr>
          <p:cNvPr id="42" name="Image 4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6827" y="3577741"/>
            <a:ext cx="894502" cy="894502"/>
          </a:xfrm>
          <a:prstGeom prst="rect">
            <a:avLst/>
          </a:prstGeom>
        </p:spPr>
      </p:pic>
      <p:sp>
        <p:nvSpPr>
          <p:cNvPr id="43" name="ZoneTexte 42"/>
          <p:cNvSpPr txBox="1"/>
          <p:nvPr/>
        </p:nvSpPr>
        <p:spPr>
          <a:xfrm>
            <a:off x="6091410" y="3435580"/>
            <a:ext cx="6301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 smtClean="0"/>
              <a:t>.config</a:t>
            </a:r>
            <a:endParaRPr lang="fr-FR" sz="1000" dirty="0"/>
          </a:p>
        </p:txBody>
      </p:sp>
      <p:sp>
        <p:nvSpPr>
          <p:cNvPr id="44" name="Rectangle 43"/>
          <p:cNvSpPr/>
          <p:nvPr/>
        </p:nvSpPr>
        <p:spPr>
          <a:xfrm>
            <a:off x="7277305" y="1916734"/>
            <a:ext cx="2230098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050" dirty="0">
                <a:solidFill>
                  <a:srgbClr val="000000"/>
                </a:solidFill>
                <a:latin typeface="Cambria Math" panose="02040503050406030204" pitchFamily="18" charset="0"/>
              </a:rPr>
              <a:t>mopt</a:t>
            </a:r>
            <a:r>
              <a:rPr lang="fr-FR" sz="1050" dirty="0">
                <a:solidFill>
                  <a:srgbClr val="CE5C00"/>
                </a:solidFill>
                <a:latin typeface="Cambria Math" panose="02040503050406030204" pitchFamily="18" charset="0"/>
              </a:rPr>
              <a:t>.</a:t>
            </a:r>
            <a:r>
              <a:rPr lang="fr-FR" sz="1050" b="1" dirty="0">
                <a:solidFill>
                  <a:srgbClr val="000000"/>
                </a:solidFill>
                <a:latin typeface="Cambria Math" panose="02040503050406030204" pitchFamily="18" charset="0"/>
              </a:rPr>
              <a:t>write_config</a:t>
            </a:r>
            <a:r>
              <a:rPr lang="fr-FR" sz="1050" dirty="0">
                <a:solidFill>
                  <a:srgbClr val="000000"/>
                </a:solidFill>
                <a:latin typeface="Cambria Math" panose="02040503050406030204" pitchFamily="18" charset="0"/>
              </a:rPr>
              <a:t>(filename</a:t>
            </a:r>
            <a:r>
              <a:rPr lang="fr-FR" sz="1050" dirty="0">
                <a:solidFill>
                  <a:srgbClr val="CE5C00"/>
                </a:solidFill>
                <a:latin typeface="Cambria Math" panose="02040503050406030204" pitchFamily="18" charset="0"/>
              </a:rPr>
              <a:t>=</a:t>
            </a:r>
            <a:r>
              <a:rPr lang="fr-FR" sz="1050" dirty="0">
                <a:solidFill>
                  <a:srgbClr val="3465A4"/>
                </a:solidFill>
                <a:latin typeface="Cambria Math" panose="02040503050406030204" pitchFamily="18" charset="0"/>
              </a:rPr>
              <a:t>None</a:t>
            </a:r>
            <a:r>
              <a:rPr lang="fr-FR" sz="1050" dirty="0">
                <a:solidFill>
                  <a:srgbClr val="000000"/>
                </a:solidFill>
                <a:latin typeface="Cambria Math" panose="02040503050406030204" pitchFamily="18" charset="0"/>
              </a:rPr>
              <a:t>)</a:t>
            </a:r>
          </a:p>
        </p:txBody>
      </p:sp>
      <p:sp>
        <p:nvSpPr>
          <p:cNvPr id="45" name="Rectangle 44"/>
          <p:cNvSpPr/>
          <p:nvPr/>
        </p:nvSpPr>
        <p:spPr>
          <a:xfrm>
            <a:off x="8627906" y="2390494"/>
            <a:ext cx="2674412" cy="378565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fr-FR" sz="600" dirty="0">
                <a:solidFill>
                  <a:schemeClr val="accent1"/>
                </a:solidFill>
              </a:rPr>
              <a:t>MARTHE OPTIMIZATION CONFIGURATION FILE (07/03/2022 14:29:16)</a:t>
            </a:r>
          </a:p>
          <a:p>
            <a:endParaRPr lang="fr-FR" sz="600" dirty="0"/>
          </a:p>
          <a:p>
            <a:r>
              <a:rPr lang="fr-FR" sz="600" dirty="0">
                <a:solidFill>
                  <a:schemeClr val="accent6"/>
                </a:solidFill>
              </a:rPr>
              <a:t>***</a:t>
            </a:r>
          </a:p>
          <a:p>
            <a:r>
              <a:rPr lang="fr-FR" sz="600" dirty="0">
                <a:solidFill>
                  <a:schemeClr val="accent6"/>
                </a:solidFill>
              </a:rPr>
              <a:t>Model name: mona</a:t>
            </a:r>
          </a:p>
          <a:p>
            <a:r>
              <a:rPr lang="fr-FR" sz="600" dirty="0">
                <a:solidFill>
                  <a:schemeClr val="accent6"/>
                </a:solidFill>
              </a:rPr>
              <a:t>Model full path: monav3_pm\mona.rma</a:t>
            </a:r>
          </a:p>
          <a:p>
            <a:r>
              <a:rPr lang="fr-FR" sz="600" dirty="0">
                <a:solidFill>
                  <a:schemeClr val="accent6"/>
                </a:solidFill>
              </a:rPr>
              <a:t>Model spatial index: None</a:t>
            </a:r>
          </a:p>
          <a:p>
            <a:r>
              <a:rPr lang="fr-FR" sz="600" dirty="0">
                <a:solidFill>
                  <a:schemeClr val="accent6"/>
                </a:solidFill>
              </a:rPr>
              <a:t>Number of parameters: 80</a:t>
            </a:r>
          </a:p>
          <a:p>
            <a:r>
              <a:rPr lang="fr-FR" sz="600" dirty="0">
                <a:solidFill>
                  <a:schemeClr val="accent6"/>
                </a:solidFill>
              </a:rPr>
              <a:t>Number of parameters blocks: 2</a:t>
            </a:r>
          </a:p>
          <a:p>
            <a:r>
              <a:rPr lang="fr-FR" sz="600" dirty="0">
                <a:solidFill>
                  <a:schemeClr val="accent6"/>
                </a:solidFill>
              </a:rPr>
              <a:t>Number of observation data types: 2</a:t>
            </a:r>
          </a:p>
          <a:p>
            <a:r>
              <a:rPr lang="fr-FR" sz="600" dirty="0">
                <a:solidFill>
                  <a:schemeClr val="accent6"/>
                </a:solidFill>
              </a:rPr>
              <a:t>Number of observation sets: 2</a:t>
            </a:r>
          </a:p>
          <a:p>
            <a:r>
              <a:rPr lang="fr-FR" sz="600" dirty="0">
                <a:solidFill>
                  <a:schemeClr val="accent6"/>
                </a:solidFill>
              </a:rPr>
              <a:t>Number of observations: 80</a:t>
            </a:r>
          </a:p>
          <a:p>
            <a:r>
              <a:rPr lang="fr-FR" sz="600" dirty="0">
                <a:solidFill>
                  <a:schemeClr val="accent6"/>
                </a:solidFill>
              </a:rPr>
              <a:t>Number of not null observations: 80</a:t>
            </a:r>
          </a:p>
          <a:p>
            <a:r>
              <a:rPr lang="fr-FR" sz="600" dirty="0">
                <a:solidFill>
                  <a:schemeClr val="accent6"/>
                </a:solidFill>
              </a:rPr>
              <a:t>Parameter files directory: monav3_pm\par</a:t>
            </a:r>
          </a:p>
          <a:p>
            <a:r>
              <a:rPr lang="fr-FR" sz="600" dirty="0">
                <a:solidFill>
                  <a:schemeClr val="accent6"/>
                </a:solidFill>
              </a:rPr>
              <a:t>Parameter templates directory: monav3_pm\tpl</a:t>
            </a:r>
          </a:p>
          <a:p>
            <a:r>
              <a:rPr lang="fr-FR" sz="600" dirty="0">
                <a:solidFill>
                  <a:schemeClr val="accent6"/>
                </a:solidFill>
              </a:rPr>
              <a:t>Observation files directory: .</a:t>
            </a:r>
          </a:p>
          <a:p>
            <a:r>
              <a:rPr lang="fr-FR" sz="600" dirty="0">
                <a:solidFill>
                  <a:schemeClr val="accent6"/>
                </a:solidFill>
              </a:rPr>
              <a:t>Simulation files directory: monav3_pm\sim</a:t>
            </a:r>
          </a:p>
          <a:p>
            <a:r>
              <a:rPr lang="fr-FR" sz="600" dirty="0">
                <a:solidFill>
                  <a:schemeClr val="accent6"/>
                </a:solidFill>
              </a:rPr>
              <a:t>***</a:t>
            </a:r>
          </a:p>
          <a:p>
            <a:endParaRPr lang="fr-FR" sz="600" dirty="0"/>
          </a:p>
          <a:p>
            <a:r>
              <a:rPr lang="fr-FR" sz="600" dirty="0">
                <a:solidFill>
                  <a:schemeClr val="accent2"/>
                </a:solidFill>
              </a:rPr>
              <a:t>[START_PARAM]</a:t>
            </a:r>
          </a:p>
          <a:p>
            <a:r>
              <a:rPr lang="fr-FR" sz="600" dirty="0">
                <a:solidFill>
                  <a:schemeClr val="accent2"/>
                </a:solidFill>
              </a:rPr>
              <a:t>parname= pump_87_15</a:t>
            </a:r>
          </a:p>
          <a:p>
            <a:r>
              <a:rPr lang="fr-FR" sz="600" dirty="0">
                <a:solidFill>
                  <a:schemeClr val="accent2"/>
                </a:solidFill>
              </a:rPr>
              <a:t>type= list</a:t>
            </a:r>
          </a:p>
          <a:p>
            <a:r>
              <a:rPr lang="fr-FR" sz="600" dirty="0">
                <a:solidFill>
                  <a:schemeClr val="accent2"/>
                </a:solidFill>
              </a:rPr>
              <a:t>class= MarthePump</a:t>
            </a:r>
          </a:p>
          <a:p>
            <a:r>
              <a:rPr lang="fr-FR" sz="600" dirty="0">
                <a:solidFill>
                  <a:schemeClr val="accent2"/>
                </a:solidFill>
              </a:rPr>
              <a:t>property name= aqpump</a:t>
            </a:r>
          </a:p>
          <a:p>
            <a:r>
              <a:rPr lang="fr-FR" sz="600" dirty="0">
                <a:solidFill>
                  <a:schemeClr val="accent2"/>
                </a:solidFill>
              </a:rPr>
              <a:t>keys= boundname layer   istep</a:t>
            </a:r>
          </a:p>
          <a:p>
            <a:r>
              <a:rPr lang="fr-FR" sz="600" dirty="0">
                <a:solidFill>
                  <a:schemeClr val="accent2"/>
                </a:solidFill>
              </a:rPr>
              <a:t>value_col= value</a:t>
            </a:r>
          </a:p>
          <a:p>
            <a:r>
              <a:rPr lang="fr-FR" sz="600" dirty="0">
                <a:solidFill>
                  <a:schemeClr val="accent2"/>
                </a:solidFill>
              </a:rPr>
              <a:t>trans= lambda x: np.log10(-x + 1)</a:t>
            </a:r>
          </a:p>
          <a:p>
            <a:r>
              <a:rPr lang="fr-FR" sz="600" dirty="0">
                <a:solidFill>
                  <a:schemeClr val="accent2"/>
                </a:solidFill>
              </a:rPr>
              <a:t>btrans= lambda x: - np.power(10, x) + 1</a:t>
            </a:r>
          </a:p>
          <a:p>
            <a:r>
              <a:rPr lang="fr-FR" sz="600" dirty="0">
                <a:solidFill>
                  <a:schemeClr val="accent2"/>
                </a:solidFill>
              </a:rPr>
              <a:t>parfile= monav3_pm\par\pump_87_15.dat</a:t>
            </a:r>
          </a:p>
          <a:p>
            <a:r>
              <a:rPr lang="fr-FR" sz="600" dirty="0">
                <a:solidFill>
                  <a:schemeClr val="accent2"/>
                </a:solidFill>
              </a:rPr>
              <a:t>[END_PARAM]</a:t>
            </a:r>
          </a:p>
          <a:p>
            <a:endParaRPr lang="fr-FR" sz="600" dirty="0"/>
          </a:p>
          <a:p>
            <a:endParaRPr lang="fr-FR" sz="600" dirty="0"/>
          </a:p>
          <a:p>
            <a:r>
              <a:rPr lang="fr-FR" sz="600" dirty="0">
                <a:solidFill>
                  <a:srgbClr val="7030A0"/>
                </a:solidFill>
              </a:rPr>
              <a:t>[START_OBS]</a:t>
            </a:r>
          </a:p>
          <a:p>
            <a:r>
              <a:rPr lang="fr-FR" sz="600" dirty="0">
                <a:solidFill>
                  <a:srgbClr val="7030A0"/>
                </a:solidFill>
              </a:rPr>
              <a:t>locnme= 07065X0002</a:t>
            </a:r>
          </a:p>
          <a:p>
            <a:r>
              <a:rPr lang="fr-FR" sz="600" dirty="0">
                <a:solidFill>
                  <a:srgbClr val="7030A0"/>
                </a:solidFill>
              </a:rPr>
              <a:t>datatype= head</a:t>
            </a:r>
          </a:p>
          <a:p>
            <a:r>
              <a:rPr lang="fr-FR" sz="600" dirty="0">
                <a:solidFill>
                  <a:srgbClr val="7030A0"/>
                </a:solidFill>
              </a:rPr>
              <a:t>trans= none</a:t>
            </a:r>
          </a:p>
          <a:p>
            <a:r>
              <a:rPr lang="fr-FR" sz="600" dirty="0">
                <a:solidFill>
                  <a:srgbClr val="7030A0"/>
                </a:solidFill>
              </a:rPr>
              <a:t>fluc_dic= {}</a:t>
            </a:r>
          </a:p>
          <a:p>
            <a:r>
              <a:rPr lang="fr-FR" sz="600" dirty="0">
                <a:solidFill>
                  <a:srgbClr val="7030A0"/>
                </a:solidFill>
              </a:rPr>
              <a:t>interp_method= index</a:t>
            </a:r>
          </a:p>
          <a:p>
            <a:r>
              <a:rPr lang="fr-FR" sz="600" dirty="0">
                <a:solidFill>
                  <a:srgbClr val="7030A0"/>
                </a:solidFill>
              </a:rPr>
              <a:t>dates_out= 1972-12-31 00:00:00|1973-12-31 00:00:00|1974-12-31 00:00:00|...</a:t>
            </a:r>
          </a:p>
          <a:p>
            <a:r>
              <a:rPr lang="fr-FR" sz="600" dirty="0">
                <a:solidFill>
                  <a:srgbClr val="7030A0"/>
                </a:solidFill>
              </a:rPr>
              <a:t>[END_OBS</a:t>
            </a:r>
            <a:r>
              <a:rPr lang="fr-FR" sz="600" dirty="0" smtClean="0">
                <a:solidFill>
                  <a:srgbClr val="7030A0"/>
                </a:solidFill>
              </a:rPr>
              <a:t>]</a:t>
            </a:r>
          </a:p>
          <a:p>
            <a:endParaRPr lang="fr-FR" sz="600" dirty="0" smtClean="0">
              <a:solidFill>
                <a:srgbClr val="7030A0"/>
              </a:solidFill>
            </a:endParaRPr>
          </a:p>
        </p:txBody>
      </p:sp>
      <p:sp>
        <p:nvSpPr>
          <p:cNvPr id="46" name="Accolade ouvrante 45"/>
          <p:cNvSpPr/>
          <p:nvPr/>
        </p:nvSpPr>
        <p:spPr>
          <a:xfrm>
            <a:off x="8540833" y="2428152"/>
            <a:ext cx="87072" cy="153016"/>
          </a:xfrm>
          <a:prstGeom prst="leftBrace">
            <a:avLst>
              <a:gd name="adj1" fmla="val 154568"/>
              <a:gd name="adj2" fmla="val 50000"/>
            </a:avLst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Accolade ouvrante 46"/>
          <p:cNvSpPr/>
          <p:nvPr/>
        </p:nvSpPr>
        <p:spPr>
          <a:xfrm>
            <a:off x="8561509" y="2689762"/>
            <a:ext cx="66396" cy="1175649"/>
          </a:xfrm>
          <a:prstGeom prst="leftBrace">
            <a:avLst>
              <a:gd name="adj1" fmla="val 154568"/>
              <a:gd name="adj2" fmla="val 50000"/>
            </a:avLst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Accolade ouvrante 47"/>
          <p:cNvSpPr/>
          <p:nvPr/>
        </p:nvSpPr>
        <p:spPr>
          <a:xfrm>
            <a:off x="8564139" y="4111786"/>
            <a:ext cx="62675" cy="946894"/>
          </a:xfrm>
          <a:prstGeom prst="leftBrace">
            <a:avLst>
              <a:gd name="adj1" fmla="val 154568"/>
              <a:gd name="adj2" fmla="val 50000"/>
            </a:avLst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ZoneTexte 48"/>
          <p:cNvSpPr txBox="1"/>
          <p:nvPr/>
        </p:nvSpPr>
        <p:spPr>
          <a:xfrm>
            <a:off x="7699712" y="2396239"/>
            <a:ext cx="8772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800" i="1" dirty="0" smtClean="0">
                <a:solidFill>
                  <a:schemeClr val="accent5"/>
                </a:solidFill>
              </a:rPr>
              <a:t>En-tête principal </a:t>
            </a:r>
            <a:endParaRPr lang="fr-FR" sz="800" i="1" dirty="0">
              <a:solidFill>
                <a:schemeClr val="accent5"/>
              </a:solidFill>
            </a:endParaRPr>
          </a:p>
        </p:txBody>
      </p:sp>
      <p:sp>
        <p:nvSpPr>
          <p:cNvPr id="50" name="Accolade ouvrante 49"/>
          <p:cNvSpPr/>
          <p:nvPr/>
        </p:nvSpPr>
        <p:spPr>
          <a:xfrm>
            <a:off x="8576996" y="5305055"/>
            <a:ext cx="49818" cy="643705"/>
          </a:xfrm>
          <a:prstGeom prst="leftBrace">
            <a:avLst>
              <a:gd name="adj1" fmla="val 154568"/>
              <a:gd name="adj2" fmla="val 50000"/>
            </a:avLst>
          </a:prstGeom>
          <a:ln w="952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7030A0"/>
              </a:solidFill>
            </a:endParaRPr>
          </a:p>
        </p:txBody>
      </p:sp>
      <p:sp>
        <p:nvSpPr>
          <p:cNvPr id="51" name="ZoneTexte 50"/>
          <p:cNvSpPr txBox="1"/>
          <p:nvPr/>
        </p:nvSpPr>
        <p:spPr>
          <a:xfrm>
            <a:off x="7344043" y="3169813"/>
            <a:ext cx="121637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800" i="1" dirty="0" smtClean="0">
                <a:solidFill>
                  <a:schemeClr val="accent6"/>
                </a:solidFill>
              </a:rPr>
              <a:t>Informations générales </a:t>
            </a:r>
            <a:endParaRPr lang="fr-FR" sz="800" i="1" dirty="0">
              <a:solidFill>
                <a:schemeClr val="accent6"/>
              </a:solidFill>
            </a:endParaRPr>
          </a:p>
        </p:txBody>
      </p:sp>
      <p:sp>
        <p:nvSpPr>
          <p:cNvPr id="52" name="ZoneTexte 51"/>
          <p:cNvSpPr txBox="1"/>
          <p:nvPr/>
        </p:nvSpPr>
        <p:spPr>
          <a:xfrm>
            <a:off x="7557150" y="4472243"/>
            <a:ext cx="103755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800" i="1" dirty="0" smtClean="0">
                <a:solidFill>
                  <a:schemeClr val="accent2"/>
                </a:solidFill>
              </a:rPr>
              <a:t>Section paramètres</a:t>
            </a:r>
            <a:endParaRPr lang="fr-FR" sz="800" i="1" dirty="0">
              <a:solidFill>
                <a:schemeClr val="accent2"/>
              </a:solidFill>
            </a:endParaRPr>
          </a:p>
        </p:txBody>
      </p:sp>
      <p:sp>
        <p:nvSpPr>
          <p:cNvPr id="53" name="ZoneTexte 52"/>
          <p:cNvSpPr txBox="1"/>
          <p:nvPr/>
        </p:nvSpPr>
        <p:spPr>
          <a:xfrm>
            <a:off x="7535700" y="5519185"/>
            <a:ext cx="105126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800" i="1" dirty="0" smtClean="0">
                <a:solidFill>
                  <a:srgbClr val="7030A0"/>
                </a:solidFill>
              </a:rPr>
              <a:t>Section observations</a:t>
            </a:r>
            <a:endParaRPr lang="fr-FR" sz="800" i="1" dirty="0">
              <a:solidFill>
                <a:srgbClr val="7030A0"/>
              </a:solidFill>
            </a:endParaRPr>
          </a:p>
        </p:txBody>
      </p:sp>
      <p:sp>
        <p:nvSpPr>
          <p:cNvPr id="54" name="ZoneTexte 53"/>
          <p:cNvSpPr txBox="1"/>
          <p:nvPr/>
        </p:nvSpPr>
        <p:spPr>
          <a:xfrm>
            <a:off x="7378333" y="1532593"/>
            <a:ext cx="20280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i="1" dirty="0" smtClean="0"/>
              <a:t>Configuration</a:t>
            </a:r>
            <a:endParaRPr lang="fr-FR" sz="1400" b="1" i="1" dirty="0"/>
          </a:p>
        </p:txBody>
      </p:sp>
      <p:cxnSp>
        <p:nvCxnSpPr>
          <p:cNvPr id="61" name="Connecteur droit 60"/>
          <p:cNvCxnSpPr/>
          <p:nvPr/>
        </p:nvCxnSpPr>
        <p:spPr>
          <a:xfrm>
            <a:off x="6766560" y="4404360"/>
            <a:ext cx="1860254" cy="17583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ZoneTexte 66"/>
          <p:cNvSpPr txBox="1"/>
          <p:nvPr/>
        </p:nvSpPr>
        <p:spPr>
          <a:xfrm>
            <a:off x="336915" y="452456"/>
            <a:ext cx="18069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i="1" dirty="0" smtClean="0"/>
              <a:t>prétraitement</a:t>
            </a:r>
            <a:endParaRPr lang="fr-FR" sz="1400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/>
              <p:cNvSpPr txBox="1"/>
              <p:nvPr/>
            </p:nvSpPr>
            <p:spPr>
              <a:xfrm>
                <a:off x="10198078" y="4997278"/>
                <a:ext cx="5842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400" b="1" i="1" smtClean="0">
                          <a:solidFill>
                            <a:srgbClr val="ED7D3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fr-FR" sz="1400" b="1" i="1" smtClean="0">
                              <a:solidFill>
                                <a:srgbClr val="ED7D3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400" b="1" i="1" smtClean="0">
                              <a:solidFill>
                                <a:srgbClr val="ED7D3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𝑵</m:t>
                          </m:r>
                        </m:e>
                        <m:sub>
                          <m:r>
                            <a:rPr lang="fr-FR" sz="1400" b="1" i="1" smtClean="0">
                              <a:solidFill>
                                <a:srgbClr val="ED7D3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𝒍𝒐𝒄𝒔</m:t>
                          </m:r>
                        </m:sub>
                      </m:sSub>
                    </m:oMath>
                  </m:oMathPara>
                </a14:m>
                <a:endParaRPr lang="fr-FR" sz="1400" b="1" dirty="0">
                  <a:solidFill>
                    <a:srgbClr val="ED7D31"/>
                  </a:solidFill>
                </a:endParaRPr>
              </a:p>
            </p:txBody>
          </p:sp>
        </mc:Choice>
        <mc:Fallback xmlns="">
          <p:sp>
            <p:nvSpPr>
              <p:cNvPr id="3" name="ZoneText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8078" y="4997278"/>
                <a:ext cx="584200" cy="307777"/>
              </a:xfrm>
              <a:prstGeom prst="rect">
                <a:avLst/>
              </a:prstGeom>
              <a:blipFill>
                <a:blip r:embed="rId6"/>
                <a:stretch>
                  <a:fillRect l="-10417" r="-208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ZoneTexte 55"/>
              <p:cNvSpPr txBox="1"/>
              <p:nvPr/>
            </p:nvSpPr>
            <p:spPr>
              <a:xfrm>
                <a:off x="10437250" y="5903595"/>
                <a:ext cx="584200" cy="3270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4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fr-FR" sz="1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𝑵</m:t>
                          </m:r>
                        </m:e>
                        <m:sub>
                          <m:r>
                            <a:rPr lang="fr-FR" sz="1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𝒑𝒂𝒓𝒏𝒂𝒎𝒆𝒔</m:t>
                          </m:r>
                        </m:sub>
                      </m:sSub>
                    </m:oMath>
                  </m:oMathPara>
                </a14:m>
                <a:endParaRPr lang="fr-FR" sz="1400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56" name="ZoneTexte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7250" y="5903595"/>
                <a:ext cx="584200" cy="327077"/>
              </a:xfrm>
              <a:prstGeom prst="rect">
                <a:avLst/>
              </a:prstGeom>
              <a:blipFill>
                <a:blip r:embed="rId7"/>
                <a:stretch>
                  <a:fillRect l="-44792" r="-3437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73514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AFF33B1D-BF6D-A644-83D0-588E6CB74E13}"/>
              </a:ext>
            </a:extLst>
          </p:cNvPr>
          <p:cNvSpPr txBox="1"/>
          <p:nvPr/>
        </p:nvSpPr>
        <p:spPr>
          <a:xfrm>
            <a:off x="0" y="0"/>
            <a:ext cx="19964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 smtClean="0">
                <a:latin typeface="+mj-lt"/>
              </a:rPr>
              <a:t>Perspectives</a:t>
            </a:r>
            <a:endParaRPr lang="fr-FR" sz="2800" b="1" dirty="0">
              <a:latin typeface="+mj-lt"/>
            </a:endParaRPr>
          </a:p>
        </p:txBody>
      </p:sp>
      <p:cxnSp>
        <p:nvCxnSpPr>
          <p:cNvPr id="30" name="Connecteur droit 29"/>
          <p:cNvCxnSpPr/>
          <p:nvPr/>
        </p:nvCxnSpPr>
        <p:spPr>
          <a:xfrm flipV="1">
            <a:off x="90832" y="441960"/>
            <a:ext cx="185480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ZoneTexte 3"/>
          <p:cNvSpPr txBox="1"/>
          <p:nvPr/>
        </p:nvSpPr>
        <p:spPr>
          <a:xfrm>
            <a:off x="629920" y="2062480"/>
            <a:ext cx="4278869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/>
              <a:t>D</a:t>
            </a:r>
            <a:r>
              <a:rPr lang="fr-FR" sz="1600" b="1" dirty="0" smtClean="0"/>
              <a:t>isponibilité de l’outil</a:t>
            </a:r>
          </a:p>
          <a:p>
            <a:endParaRPr lang="fr-FR" sz="1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400" dirty="0"/>
              <a:t>R</a:t>
            </a:r>
            <a:r>
              <a:rPr lang="fr-FR" sz="1400" dirty="0" smtClean="0"/>
              <a:t>épo Github (adeqwat – branche </a:t>
            </a:r>
            <a:r>
              <a:rPr lang="fr-FR" sz="1400" i="1" dirty="0" smtClean="0"/>
              <a:t>dev</a:t>
            </a:r>
            <a:r>
              <a:rPr lang="fr-FR" sz="1400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400" dirty="0" smtClean="0"/>
              <a:t>Guide d’utilisation </a:t>
            </a:r>
            <a:r>
              <a:rPr lang="fr-FR" sz="1400" i="1" dirty="0" smtClean="0"/>
              <a:t>Guide_v1.0.py</a:t>
            </a:r>
            <a:r>
              <a:rPr lang="fr-FR" sz="1400" dirty="0" smtClean="0"/>
              <a:t> </a:t>
            </a:r>
            <a:r>
              <a:rPr lang="fr-FR" sz="1400" i="1" dirty="0" smtClean="0">
                <a:solidFill>
                  <a:schemeClr val="accent2"/>
                </a:solidFill>
              </a:rPr>
              <a:t>(anglais)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400" dirty="0" smtClean="0"/>
              <a:t>Présentation </a:t>
            </a:r>
            <a:r>
              <a:rPr lang="fr-FR" sz="1400" i="1" dirty="0" smtClean="0"/>
              <a:t>.ppt</a:t>
            </a:r>
            <a:r>
              <a:rPr lang="fr-FR" sz="1400" dirty="0" smtClean="0"/>
              <a:t> </a:t>
            </a:r>
            <a:r>
              <a:rPr lang="fr-FR" sz="1400" i="1" dirty="0" smtClean="0">
                <a:solidFill>
                  <a:schemeClr val="accent2"/>
                </a:solidFill>
              </a:rPr>
              <a:t>(français)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400" dirty="0" smtClean="0"/>
              <a:t>Modèles compilés (MONAv3 / Lizonne)</a:t>
            </a:r>
            <a:endParaRPr lang="fr-FR" sz="1400" dirty="0"/>
          </a:p>
        </p:txBody>
      </p:sp>
      <p:sp>
        <p:nvSpPr>
          <p:cNvPr id="28" name="ZoneTexte 27"/>
          <p:cNvSpPr txBox="1"/>
          <p:nvPr/>
        </p:nvSpPr>
        <p:spPr>
          <a:xfrm>
            <a:off x="6670040" y="2062480"/>
            <a:ext cx="5455920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 smtClean="0"/>
              <a:t>Ajouts / Améliorations</a:t>
            </a:r>
          </a:p>
          <a:p>
            <a:endParaRPr lang="fr-FR" sz="1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400" dirty="0" smtClean="0"/>
              <a:t>Paramétrisation des propriétés distribuées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400" dirty="0" smtClean="0"/>
              <a:t>Graphiques/animation pompages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400" dirty="0" smtClean="0"/>
              <a:t>Export des champs en </a:t>
            </a:r>
            <a:r>
              <a:rPr lang="fr-FR" sz="1400" i="1" dirty="0" smtClean="0"/>
              <a:t>vtk</a:t>
            </a:r>
            <a:endParaRPr lang="fr-FR" sz="1400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400" dirty="0" smtClean="0"/>
              <a:t>Création d’un répo Github dédié </a:t>
            </a:r>
            <a:r>
              <a:rPr lang="fr-FR" sz="1400" i="1" dirty="0" smtClean="0"/>
              <a:t>(readme.md, .gitignore)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400" dirty="0" smtClean="0"/>
              <a:t>Création de tutorials jupyter notebook </a:t>
            </a:r>
            <a:r>
              <a:rPr lang="fr-FR" sz="1400" i="1" dirty="0" smtClean="0">
                <a:solidFill>
                  <a:schemeClr val="accent2"/>
                </a:solidFill>
              </a:rPr>
              <a:t>(français?)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400" dirty="0"/>
              <a:t>M</a:t>
            </a:r>
            <a:r>
              <a:rPr lang="fr-FR" sz="1400" dirty="0" smtClean="0"/>
              <a:t>ise en production sur cas réels (projet EauxSCAR)</a:t>
            </a:r>
            <a:endParaRPr lang="fr-FR" sz="1400" dirty="0"/>
          </a:p>
        </p:txBody>
      </p:sp>
      <p:sp>
        <p:nvSpPr>
          <p:cNvPr id="5" name="Ellipse 4"/>
          <p:cNvSpPr/>
          <p:nvPr/>
        </p:nvSpPr>
        <p:spPr>
          <a:xfrm>
            <a:off x="5948680" y="1869440"/>
            <a:ext cx="45719" cy="286715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29970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AFF33B1D-BF6D-A644-83D0-588E6CB74E13}"/>
              </a:ext>
            </a:extLst>
          </p:cNvPr>
          <p:cNvSpPr txBox="1"/>
          <p:nvPr/>
        </p:nvSpPr>
        <p:spPr>
          <a:xfrm>
            <a:off x="0" y="0"/>
            <a:ext cx="23873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 smtClean="0">
                <a:latin typeface="+mj-lt"/>
              </a:rPr>
              <a:t>Optimisation</a:t>
            </a:r>
            <a:endParaRPr lang="fr-FR" sz="2800" b="1" dirty="0">
              <a:latin typeface="+mj-lt"/>
            </a:endParaRPr>
          </a:p>
        </p:txBody>
      </p:sp>
      <p:cxnSp>
        <p:nvCxnSpPr>
          <p:cNvPr id="30" name="Connecteur droit 29"/>
          <p:cNvCxnSpPr/>
          <p:nvPr/>
        </p:nvCxnSpPr>
        <p:spPr>
          <a:xfrm flipV="1">
            <a:off x="90832" y="456354"/>
            <a:ext cx="2376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Image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6644" y="395215"/>
            <a:ext cx="815871" cy="869755"/>
          </a:xfrm>
          <a:prstGeom prst="rect">
            <a:avLst/>
          </a:prstGeom>
        </p:spPr>
      </p:pic>
      <p:sp>
        <p:nvSpPr>
          <p:cNvPr id="25" name="ZoneTexte 24"/>
          <p:cNvSpPr txBox="1"/>
          <p:nvPr/>
        </p:nvSpPr>
        <p:spPr>
          <a:xfrm>
            <a:off x="7246307" y="377726"/>
            <a:ext cx="6301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 smtClean="0"/>
              <a:t>.config</a:t>
            </a:r>
            <a:endParaRPr lang="fr-FR" sz="1100" dirty="0"/>
          </a:p>
        </p:txBody>
      </p:sp>
      <p:pic>
        <p:nvPicPr>
          <p:cNvPr id="42" name="Image 4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3442" y="3972799"/>
            <a:ext cx="1477962" cy="1477960"/>
          </a:xfrm>
          <a:prstGeom prst="rect">
            <a:avLst/>
          </a:prstGeom>
        </p:spPr>
      </p:pic>
      <p:sp>
        <p:nvSpPr>
          <p:cNvPr id="47" name="Rectangle 46"/>
          <p:cNvSpPr/>
          <p:nvPr/>
        </p:nvSpPr>
        <p:spPr>
          <a:xfrm>
            <a:off x="5393303" y="5450759"/>
            <a:ext cx="2927404" cy="25391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fr-FR" sz="1050" dirty="0">
                <a:solidFill>
                  <a:srgbClr val="000000"/>
                </a:solidFill>
                <a:latin typeface="Cambria Math" panose="02040503050406030204" pitchFamily="18" charset="0"/>
              </a:rPr>
              <a:t>pest_utils</a:t>
            </a:r>
            <a:r>
              <a:rPr lang="fr-FR" sz="1050" dirty="0">
                <a:solidFill>
                  <a:srgbClr val="CE5C00"/>
                </a:solidFill>
                <a:latin typeface="Cambria Math" panose="02040503050406030204" pitchFamily="18" charset="0"/>
              </a:rPr>
              <a:t>.</a:t>
            </a:r>
            <a:r>
              <a:rPr lang="fr-FR" sz="1050" b="1" dirty="0">
                <a:solidFill>
                  <a:srgbClr val="000000"/>
                </a:solidFill>
                <a:latin typeface="Cambria Math" panose="02040503050406030204" pitchFamily="18" charset="0"/>
              </a:rPr>
              <a:t>run_from_config</a:t>
            </a:r>
            <a:r>
              <a:rPr lang="fr-FR" sz="1050" dirty="0">
                <a:solidFill>
                  <a:srgbClr val="000000"/>
                </a:solidFill>
                <a:latin typeface="Cambria Math" panose="02040503050406030204" pitchFamily="18" charset="0"/>
              </a:rPr>
              <a:t>(configfile, </a:t>
            </a:r>
            <a:r>
              <a:rPr lang="fr-FR" sz="1050" dirty="0">
                <a:solidFill>
                  <a:srgbClr val="CE5C00"/>
                </a:solidFill>
                <a:latin typeface="Cambria Math" panose="02040503050406030204" pitchFamily="18" charset="0"/>
              </a:rPr>
              <a:t>**</a:t>
            </a:r>
            <a:r>
              <a:rPr lang="fr-FR" sz="1050" dirty="0">
                <a:solidFill>
                  <a:srgbClr val="000000"/>
                </a:solidFill>
                <a:latin typeface="Cambria Math" panose="02040503050406030204" pitchFamily="18" charset="0"/>
              </a:rPr>
              <a:t>kwargs)</a:t>
            </a:r>
          </a:p>
        </p:txBody>
      </p:sp>
      <p:sp>
        <p:nvSpPr>
          <p:cNvPr id="48" name="ZoneTexte 47"/>
          <p:cNvSpPr txBox="1"/>
          <p:nvPr/>
        </p:nvSpPr>
        <p:spPr>
          <a:xfrm>
            <a:off x="6789020" y="1400085"/>
            <a:ext cx="686157" cy="277951"/>
          </a:xfrm>
          <a:prstGeom prst="roundRect">
            <a:avLst>
              <a:gd name="adj" fmla="val 39557"/>
            </a:avLst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endParaRPr lang="fr-FR" sz="800" b="1" dirty="0">
              <a:solidFill>
                <a:schemeClr val="bg1"/>
              </a:solidFill>
            </a:endParaRPr>
          </a:p>
        </p:txBody>
      </p:sp>
      <p:sp>
        <p:nvSpPr>
          <p:cNvPr id="49" name="ZoneTexte 48"/>
          <p:cNvSpPr txBox="1"/>
          <p:nvPr/>
        </p:nvSpPr>
        <p:spPr>
          <a:xfrm>
            <a:off x="6769435" y="1382860"/>
            <a:ext cx="7253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 smtClean="0">
                <a:solidFill>
                  <a:schemeClr val="bg1"/>
                </a:solidFill>
              </a:rPr>
              <a:t>SETUP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24" name="ZoneTexte 23"/>
          <p:cNvSpPr txBox="1"/>
          <p:nvPr/>
        </p:nvSpPr>
        <p:spPr>
          <a:xfrm>
            <a:off x="336915" y="452456"/>
            <a:ext cx="18069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i="1" dirty="0" smtClean="0"/>
              <a:t>fonctionnement</a:t>
            </a:r>
            <a:endParaRPr lang="fr-FR" sz="1400" i="1" dirty="0"/>
          </a:p>
        </p:txBody>
      </p:sp>
      <p:pic>
        <p:nvPicPr>
          <p:cNvPr id="28" name="Image 2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5115" y="444356"/>
            <a:ext cx="761529" cy="761529"/>
          </a:xfrm>
          <a:prstGeom prst="rect">
            <a:avLst/>
          </a:prstGeom>
        </p:spPr>
      </p:pic>
      <p:sp>
        <p:nvSpPr>
          <p:cNvPr id="29" name="ZoneTexte 28"/>
          <p:cNvSpPr txBox="1"/>
          <p:nvPr/>
        </p:nvSpPr>
        <p:spPr>
          <a:xfrm>
            <a:off x="6418966" y="374089"/>
            <a:ext cx="4441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.pst</a:t>
            </a:r>
            <a:endParaRPr lang="fr-FR" sz="1100" dirty="0"/>
          </a:p>
        </p:txBody>
      </p:sp>
      <p:sp>
        <p:nvSpPr>
          <p:cNvPr id="32" name="ZoneTexte 31"/>
          <p:cNvSpPr txBox="1"/>
          <p:nvPr/>
        </p:nvSpPr>
        <p:spPr>
          <a:xfrm>
            <a:off x="6099600" y="3601169"/>
            <a:ext cx="1251510" cy="277951"/>
          </a:xfrm>
          <a:prstGeom prst="roundRect">
            <a:avLst>
              <a:gd name="adj" fmla="val 39557"/>
            </a:avLst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endParaRPr lang="fr-FR" sz="800" b="1" dirty="0">
              <a:solidFill>
                <a:schemeClr val="bg1"/>
              </a:solidFill>
            </a:endParaRPr>
          </a:p>
        </p:txBody>
      </p:sp>
      <p:sp>
        <p:nvSpPr>
          <p:cNvPr id="40" name="ZoneTexte 39"/>
          <p:cNvSpPr txBox="1"/>
          <p:nvPr/>
        </p:nvSpPr>
        <p:spPr>
          <a:xfrm>
            <a:off x="5955949" y="3583944"/>
            <a:ext cx="15388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 smtClean="0">
                <a:solidFill>
                  <a:schemeClr val="bg1"/>
                </a:solidFill>
              </a:rPr>
              <a:t>FORWARD RUN</a:t>
            </a:r>
            <a:endParaRPr lang="fr-FR" sz="1400" b="1" dirty="0">
              <a:solidFill>
                <a:schemeClr val="bg1"/>
              </a:solidFill>
            </a:endParaRPr>
          </a:p>
        </p:txBody>
      </p:sp>
      <p:sp>
        <p:nvSpPr>
          <p:cNvPr id="7" name="Arc 6"/>
          <p:cNvSpPr/>
          <p:nvPr/>
        </p:nvSpPr>
        <p:spPr>
          <a:xfrm>
            <a:off x="4861700" y="2469459"/>
            <a:ext cx="1935480" cy="1711960"/>
          </a:xfrm>
          <a:prstGeom prst="arc">
            <a:avLst>
              <a:gd name="adj1" fmla="val 16200000"/>
              <a:gd name="adj2" fmla="val 21573101"/>
            </a:avLst>
          </a:prstGeom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Arc 43"/>
          <p:cNvSpPr/>
          <p:nvPr/>
        </p:nvSpPr>
        <p:spPr>
          <a:xfrm flipH="1" flipV="1">
            <a:off x="4921525" y="2151459"/>
            <a:ext cx="1935480" cy="1711960"/>
          </a:xfrm>
          <a:prstGeom prst="arc">
            <a:avLst>
              <a:gd name="adj1" fmla="val 16200000"/>
              <a:gd name="adj2" fmla="val 21573101"/>
            </a:avLst>
          </a:prstGeom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2074" y="2469459"/>
            <a:ext cx="1459711" cy="390220"/>
          </a:xfrm>
          <a:prstGeom prst="rect">
            <a:avLst/>
          </a:prstGeom>
        </p:spPr>
      </p:pic>
      <p:sp>
        <p:nvSpPr>
          <p:cNvPr id="45" name="Arc 44"/>
          <p:cNvSpPr/>
          <p:nvPr/>
        </p:nvSpPr>
        <p:spPr>
          <a:xfrm rot="475873" flipV="1">
            <a:off x="5176160" y="781916"/>
            <a:ext cx="1935480" cy="1711960"/>
          </a:xfrm>
          <a:prstGeom prst="arc">
            <a:avLst>
              <a:gd name="adj1" fmla="val 16200000"/>
              <a:gd name="adj2" fmla="val 21573101"/>
            </a:avLst>
          </a:prstGeom>
          <a:ln w="19050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Arc 49"/>
          <p:cNvSpPr/>
          <p:nvPr/>
        </p:nvSpPr>
        <p:spPr>
          <a:xfrm rot="20012058" flipV="1">
            <a:off x="3141745" y="2866514"/>
            <a:ext cx="1935480" cy="1711960"/>
          </a:xfrm>
          <a:prstGeom prst="arc">
            <a:avLst>
              <a:gd name="adj1" fmla="val 16200000"/>
              <a:gd name="adj2" fmla="val 21573101"/>
            </a:avLst>
          </a:prstGeom>
          <a:ln w="19050">
            <a:solidFill>
              <a:schemeClr val="tx1"/>
            </a:solidFill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1649" y="4718401"/>
            <a:ext cx="588917" cy="588917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503362" y="5281051"/>
            <a:ext cx="2358338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050" dirty="0" smtClean="0">
                <a:solidFill>
                  <a:srgbClr val="000000"/>
                </a:solidFill>
                <a:latin typeface="Cambria Math" panose="02040503050406030204" pitchFamily="18" charset="0"/>
              </a:rPr>
              <a:t>MartheModel</a:t>
            </a:r>
            <a:r>
              <a:rPr lang="fr-FR" sz="1050" dirty="0" smtClean="0">
                <a:solidFill>
                  <a:srgbClr val="CE5C00"/>
                </a:solidFill>
                <a:latin typeface="Cambria Math" panose="02040503050406030204" pitchFamily="18" charset="0"/>
              </a:rPr>
              <a:t>.</a:t>
            </a:r>
            <a:r>
              <a:rPr lang="fr-FR" sz="1050" b="1" dirty="0" smtClean="0">
                <a:solidFill>
                  <a:srgbClr val="000000"/>
                </a:solidFill>
                <a:latin typeface="Cambria Math" panose="02040503050406030204" pitchFamily="18" charset="0"/>
              </a:rPr>
              <a:t>from_config</a:t>
            </a:r>
            <a:r>
              <a:rPr lang="fr-FR" sz="1050" dirty="0" smtClean="0">
                <a:solidFill>
                  <a:srgbClr val="000000"/>
                </a:solidFill>
                <a:latin typeface="Cambria Math" panose="02040503050406030204" pitchFamily="18" charset="0"/>
              </a:rPr>
              <a:t>(configfile</a:t>
            </a:r>
            <a:r>
              <a:rPr lang="fr-FR" sz="1050" dirty="0">
                <a:solidFill>
                  <a:srgbClr val="000000"/>
                </a:solidFill>
                <a:latin typeface="Cambria Math" panose="02040503050406030204" pitchFamily="18" charset="0"/>
              </a:rPr>
              <a:t>)</a:t>
            </a:r>
          </a:p>
        </p:txBody>
      </p:sp>
      <p:sp>
        <p:nvSpPr>
          <p:cNvPr id="51" name="ZoneTexte 50"/>
          <p:cNvSpPr txBox="1"/>
          <p:nvPr/>
        </p:nvSpPr>
        <p:spPr>
          <a:xfrm>
            <a:off x="2890536" y="4440450"/>
            <a:ext cx="1511146" cy="277951"/>
          </a:xfrm>
          <a:prstGeom prst="roundRect">
            <a:avLst>
              <a:gd name="adj" fmla="val 39557"/>
            </a:avLst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endParaRPr lang="fr-FR" sz="800" b="1" dirty="0">
              <a:solidFill>
                <a:schemeClr val="bg1"/>
              </a:solidFill>
            </a:endParaRPr>
          </a:p>
        </p:txBody>
      </p:sp>
      <p:sp>
        <p:nvSpPr>
          <p:cNvPr id="52" name="ZoneTexte 51"/>
          <p:cNvSpPr txBox="1"/>
          <p:nvPr/>
        </p:nvSpPr>
        <p:spPr>
          <a:xfrm>
            <a:off x="2861685" y="4425536"/>
            <a:ext cx="15688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 smtClean="0">
                <a:solidFill>
                  <a:schemeClr val="bg1"/>
                </a:solidFill>
              </a:rPr>
              <a:t>POST PROCESSING</a:t>
            </a:r>
            <a:endParaRPr lang="fr-FR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1484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AFF33B1D-BF6D-A644-83D0-588E6CB74E13}"/>
              </a:ext>
            </a:extLst>
          </p:cNvPr>
          <p:cNvSpPr txBox="1"/>
          <p:nvPr/>
        </p:nvSpPr>
        <p:spPr>
          <a:xfrm>
            <a:off x="4249746" y="0"/>
            <a:ext cx="28199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 smtClean="0">
                <a:latin typeface="+mj-lt"/>
              </a:rPr>
              <a:t>Introduction</a:t>
            </a:r>
            <a:endParaRPr lang="fr-FR" sz="2800" b="1" dirty="0">
              <a:latin typeface="+mj-lt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CFAC066A-8D62-6C4F-89EB-6DF74EB5F93E}"/>
              </a:ext>
            </a:extLst>
          </p:cNvPr>
          <p:cNvSpPr txBox="1"/>
          <p:nvPr/>
        </p:nvSpPr>
        <p:spPr>
          <a:xfrm>
            <a:off x="2072281" y="1534300"/>
            <a:ext cx="68055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 smtClean="0"/>
              <a:t>PyMarthe v1.0 </a:t>
            </a:r>
            <a:r>
              <a:rPr lang="fr-FR" sz="1600" dirty="0" smtClean="0"/>
              <a:t>: wrapper python jouant le rôle d’interface de « couplage » entre un modèle numérique hydrogéologiques MARTHE et des algorithmes d’optimisation proposés par la suite de logiciels PEST</a:t>
            </a:r>
            <a:endParaRPr lang="fr-FR" sz="1600" dirty="0"/>
          </a:p>
        </p:txBody>
      </p:sp>
      <p:sp>
        <p:nvSpPr>
          <p:cNvPr id="8" name="ZoneTexte 7"/>
          <p:cNvSpPr txBox="1"/>
          <p:nvPr/>
        </p:nvSpPr>
        <p:spPr>
          <a:xfrm>
            <a:off x="8769348" y="3690375"/>
            <a:ext cx="1205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 smtClean="0"/>
              <a:t>MARTHE</a:t>
            </a:r>
            <a:endParaRPr lang="fr-FR" sz="2000" b="1" dirty="0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3414" y="3275753"/>
            <a:ext cx="515307" cy="515307"/>
          </a:xfrm>
          <a:prstGeom prst="rect">
            <a:avLst/>
          </a:prstGeom>
        </p:spPr>
      </p:pic>
      <p:sp>
        <p:nvSpPr>
          <p:cNvPr id="12" name="ZoneTexte 11"/>
          <p:cNvSpPr txBox="1"/>
          <p:nvPr/>
        </p:nvSpPr>
        <p:spPr>
          <a:xfrm>
            <a:off x="9735505" y="3720626"/>
            <a:ext cx="3683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 smtClean="0"/>
              <a:t>©</a:t>
            </a:r>
            <a:endParaRPr lang="fr-FR" sz="1100" dirty="0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8335" y="4878437"/>
            <a:ext cx="1231497" cy="329212"/>
          </a:xfrm>
          <a:prstGeom prst="rect">
            <a:avLst/>
          </a:prstGeom>
        </p:spPr>
      </p:pic>
      <p:sp>
        <p:nvSpPr>
          <p:cNvPr id="21" name="Double flèche verticale 20"/>
          <p:cNvSpPr/>
          <p:nvPr/>
        </p:nvSpPr>
        <p:spPr>
          <a:xfrm rot="2065839">
            <a:off x="8585314" y="3954405"/>
            <a:ext cx="249766" cy="939800"/>
          </a:xfrm>
          <a:prstGeom prst="upDownArrow">
            <a:avLst>
              <a:gd name="adj1" fmla="val 31622"/>
              <a:gd name="adj2" fmla="val 85593"/>
            </a:avLst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Double flèche verticale 22"/>
          <p:cNvSpPr/>
          <p:nvPr/>
        </p:nvSpPr>
        <p:spPr>
          <a:xfrm rot="19534161" flipV="1">
            <a:off x="9922603" y="3950348"/>
            <a:ext cx="249766" cy="939800"/>
          </a:xfrm>
          <a:prstGeom prst="upDownArrow">
            <a:avLst>
              <a:gd name="adj1" fmla="val 31622"/>
              <a:gd name="adj2" fmla="val 85593"/>
            </a:avLst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Double flèche verticale 23"/>
          <p:cNvSpPr/>
          <p:nvPr/>
        </p:nvSpPr>
        <p:spPr>
          <a:xfrm rot="5400000">
            <a:off x="9222883" y="4595597"/>
            <a:ext cx="249766" cy="939800"/>
          </a:xfrm>
          <a:prstGeom prst="upDownArrow">
            <a:avLst>
              <a:gd name="adj1" fmla="val 31622"/>
              <a:gd name="adj2" fmla="val 85593"/>
            </a:avLst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ZoneTexte 24"/>
          <p:cNvSpPr txBox="1"/>
          <p:nvPr/>
        </p:nvSpPr>
        <p:spPr>
          <a:xfrm>
            <a:off x="1469226" y="4207375"/>
            <a:ext cx="5364553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fr-FR" dirty="0" smtClean="0"/>
              <a:t>Architecture générale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fr-FR" dirty="0" smtClean="0"/>
              <a:t>Modèle et propriétés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fr-FR" dirty="0" smtClean="0"/>
              <a:t>Paramétrisation et interfaçage PEST</a:t>
            </a:r>
            <a:endParaRPr lang="fr-FR" dirty="0"/>
          </a:p>
        </p:txBody>
      </p:sp>
      <p:sp>
        <p:nvSpPr>
          <p:cNvPr id="28" name="Rectangle 27"/>
          <p:cNvSpPr/>
          <p:nvPr/>
        </p:nvSpPr>
        <p:spPr>
          <a:xfrm>
            <a:off x="460397" y="3670105"/>
            <a:ext cx="1390124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20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SOMMAIRE</a:t>
            </a:r>
            <a:endParaRPr lang="fr-FR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30" name="Connecteur droit 29"/>
          <p:cNvCxnSpPr/>
          <p:nvPr/>
        </p:nvCxnSpPr>
        <p:spPr>
          <a:xfrm flipV="1">
            <a:off x="4495800" y="452120"/>
            <a:ext cx="2376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5871" y="4783528"/>
            <a:ext cx="563937" cy="563937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8645609" y="5207649"/>
            <a:ext cx="14043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 smtClean="0"/>
              <a:t>pyEMU</a:t>
            </a:r>
            <a:endParaRPr lang="fr-FR" sz="1600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870" y="1454852"/>
            <a:ext cx="870356" cy="989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908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AFF33B1D-BF6D-A644-83D0-588E6CB74E13}"/>
              </a:ext>
            </a:extLst>
          </p:cNvPr>
          <p:cNvSpPr txBox="1"/>
          <p:nvPr/>
        </p:nvSpPr>
        <p:spPr>
          <a:xfrm>
            <a:off x="-93654" y="0"/>
            <a:ext cx="35582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 smtClean="0">
                <a:latin typeface="+mj-lt"/>
              </a:rPr>
              <a:t>Architecture générale</a:t>
            </a:r>
            <a:endParaRPr lang="fr-FR" sz="2800" b="1" dirty="0">
              <a:latin typeface="+mj-lt"/>
            </a:endParaRPr>
          </a:p>
        </p:txBody>
      </p:sp>
      <p:cxnSp>
        <p:nvCxnSpPr>
          <p:cNvPr id="30" name="Connecteur droit 29"/>
          <p:cNvCxnSpPr/>
          <p:nvPr/>
        </p:nvCxnSpPr>
        <p:spPr>
          <a:xfrm flipV="1">
            <a:off x="477520" y="452120"/>
            <a:ext cx="2376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ZoneTexte 16">
            <a:extLst>
              <a:ext uri="{FF2B5EF4-FFF2-40B4-BE49-F238E27FC236}">
                <a16:creationId xmlns:a16="http://schemas.microsoft.com/office/drawing/2014/main" id="{CFAC066A-8D62-6C4F-89EB-6DF74EB5F93E}"/>
              </a:ext>
            </a:extLst>
          </p:cNvPr>
          <p:cNvSpPr txBox="1"/>
          <p:nvPr/>
        </p:nvSpPr>
        <p:spPr>
          <a:xfrm>
            <a:off x="657352" y="1221757"/>
            <a:ext cx="467664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 smtClean="0"/>
              <a:t>Nom: </a:t>
            </a:r>
            <a:r>
              <a:rPr lang="fr-FR" sz="1200" dirty="0" smtClean="0"/>
              <a:t>PyMarthe (v1.0)</a:t>
            </a:r>
          </a:p>
          <a:p>
            <a:r>
              <a:rPr lang="fr-FR" sz="1200" b="1" dirty="0" smtClean="0"/>
              <a:t>Language: </a:t>
            </a:r>
            <a:r>
              <a:rPr lang="fr-FR" sz="1200" dirty="0" smtClean="0"/>
              <a:t>python</a:t>
            </a:r>
          </a:p>
          <a:p>
            <a:r>
              <a:rPr lang="fr-FR" sz="1200" b="1" dirty="0" smtClean="0"/>
              <a:t>Nombre de ligne: </a:t>
            </a:r>
            <a:r>
              <a:rPr lang="fr-FR" sz="1200" dirty="0" smtClean="0"/>
              <a:t>≈ 6 000</a:t>
            </a:r>
          </a:p>
          <a:p>
            <a:r>
              <a:rPr lang="fr-FR" sz="1200" b="1" dirty="0" smtClean="0"/>
              <a:t>Dépendances: </a:t>
            </a:r>
            <a:r>
              <a:rPr lang="fr-FR" sz="1200" dirty="0" smtClean="0"/>
              <a:t>os, sys, shutil, re, numpy, pandas, matplotlib, </a:t>
            </a:r>
          </a:p>
          <a:p>
            <a:r>
              <a:rPr lang="fr-FR" sz="1200" dirty="0"/>
              <a:t> </a:t>
            </a:r>
            <a:r>
              <a:rPr lang="fr-FR" sz="1200" dirty="0" smtClean="0"/>
              <a:t>                          shapefile, warnings, ast, pyemu, rtree, (imageio)</a:t>
            </a:r>
          </a:p>
        </p:txBody>
      </p:sp>
      <p:sp>
        <p:nvSpPr>
          <p:cNvPr id="4" name="Rectangle 3"/>
          <p:cNvSpPr/>
          <p:nvPr/>
        </p:nvSpPr>
        <p:spPr>
          <a:xfrm>
            <a:off x="657352" y="2826230"/>
            <a:ext cx="38608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200" b="1" dirty="0"/>
              <a:t>Propriétés supportées: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200" dirty="0"/>
              <a:t>hydrauliques distribuées </a:t>
            </a:r>
            <a:r>
              <a:rPr lang="fr-FR" sz="1200" i="1" dirty="0"/>
              <a:t>(permh, emmca,...)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200" dirty="0"/>
              <a:t>prélèvements </a:t>
            </a:r>
            <a:r>
              <a:rPr lang="fr-FR" sz="1200" i="1" dirty="0"/>
              <a:t>(aquifère, rivière)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200" dirty="0"/>
              <a:t>sol </a:t>
            </a:r>
            <a:r>
              <a:rPr lang="fr-FR" sz="1200" i="1" dirty="0"/>
              <a:t>(cap_sol_progr, t_demi_percol, ...)</a:t>
            </a:r>
          </a:p>
        </p:txBody>
      </p:sp>
      <p:sp>
        <p:nvSpPr>
          <p:cNvPr id="6" name="Rectangle 5"/>
          <p:cNvSpPr/>
          <p:nvPr/>
        </p:nvSpPr>
        <p:spPr>
          <a:xfrm>
            <a:off x="657352" y="4154597"/>
            <a:ext cx="313436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200" b="1" dirty="0" smtClean="0"/>
              <a:t>Fonctionnalités </a:t>
            </a:r>
            <a:r>
              <a:rPr lang="fr-FR" sz="1200" b="1" dirty="0"/>
              <a:t>modèle: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200" dirty="0"/>
              <a:t>lecture / écriture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200" dirty="0"/>
              <a:t>stockage / modification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200" dirty="0" smtClean="0"/>
              <a:t>Traitements spatiaux</a:t>
            </a:r>
            <a:endParaRPr lang="fr-FR" sz="1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200" dirty="0"/>
              <a:t>graphique / animation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200" dirty="0"/>
              <a:t>export vectoriel</a:t>
            </a: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7191" y="1076309"/>
            <a:ext cx="5792876" cy="4505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652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AFF33B1D-BF6D-A644-83D0-588E6CB74E13}"/>
              </a:ext>
            </a:extLst>
          </p:cNvPr>
          <p:cNvSpPr txBox="1"/>
          <p:nvPr/>
        </p:nvSpPr>
        <p:spPr>
          <a:xfrm>
            <a:off x="-93654" y="0"/>
            <a:ext cx="35582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 smtClean="0">
                <a:latin typeface="+mj-lt"/>
              </a:rPr>
              <a:t>Chargement du modèle </a:t>
            </a:r>
            <a:endParaRPr lang="fr-FR" sz="2800" b="1" dirty="0">
              <a:latin typeface="+mj-lt"/>
            </a:endParaRPr>
          </a:p>
        </p:txBody>
      </p:sp>
      <p:cxnSp>
        <p:nvCxnSpPr>
          <p:cNvPr id="30" name="Connecteur droit 29"/>
          <p:cNvCxnSpPr/>
          <p:nvPr/>
        </p:nvCxnSpPr>
        <p:spPr>
          <a:xfrm flipV="1">
            <a:off x="477520" y="452120"/>
            <a:ext cx="2376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4699319" y="369331"/>
            <a:ext cx="441749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400" dirty="0">
                <a:solidFill>
                  <a:srgbClr val="000000"/>
                </a:solidFill>
                <a:latin typeface="Cambria Math" panose="02040503050406030204" pitchFamily="18" charset="0"/>
              </a:rPr>
              <a:t>mm </a:t>
            </a:r>
            <a:r>
              <a:rPr lang="fr-FR" sz="1400" dirty="0">
                <a:solidFill>
                  <a:srgbClr val="CE5C00"/>
                </a:solidFill>
                <a:latin typeface="Cambria Math" panose="02040503050406030204" pitchFamily="18" charset="0"/>
              </a:rPr>
              <a:t>= </a:t>
            </a:r>
            <a:r>
              <a:rPr lang="fr-FR" sz="1400" b="1" dirty="0">
                <a:solidFill>
                  <a:srgbClr val="000000"/>
                </a:solidFill>
                <a:latin typeface="Cambria Math" panose="02040503050406030204" pitchFamily="18" charset="0"/>
              </a:rPr>
              <a:t>MartheModel</a:t>
            </a:r>
            <a:r>
              <a:rPr lang="fr-FR" sz="1400" dirty="0">
                <a:solidFill>
                  <a:srgbClr val="000000"/>
                </a:solidFill>
                <a:latin typeface="Cambria Math" panose="02040503050406030204" pitchFamily="18" charset="0"/>
              </a:rPr>
              <a:t>(</a:t>
            </a:r>
            <a:r>
              <a:rPr lang="fr-FR" sz="1400" dirty="0">
                <a:solidFill>
                  <a:srgbClr val="4E9A06"/>
                </a:solidFill>
                <a:latin typeface="Cambria Math" panose="02040503050406030204" pitchFamily="18" charset="0"/>
              </a:rPr>
              <a:t>'mona.rma'</a:t>
            </a:r>
            <a:r>
              <a:rPr lang="fr-FR" sz="1400" dirty="0">
                <a:solidFill>
                  <a:srgbClr val="000000"/>
                </a:solidFill>
                <a:latin typeface="Cambria Math" panose="02040503050406030204" pitchFamily="18" charset="0"/>
              </a:rPr>
              <a:t>, </a:t>
            </a:r>
            <a:r>
              <a:rPr lang="fr-FR" sz="1400" dirty="0" smtClean="0">
                <a:solidFill>
                  <a:srgbClr val="000000"/>
                </a:solidFill>
                <a:latin typeface="Cambria Math" panose="02040503050406030204" pitchFamily="18" charset="0"/>
              </a:rPr>
              <a:t> spatial_index </a:t>
            </a:r>
            <a:r>
              <a:rPr lang="fr-FR" sz="1400" dirty="0">
                <a:solidFill>
                  <a:srgbClr val="CE5C00"/>
                </a:solidFill>
                <a:latin typeface="Cambria Math" panose="02040503050406030204" pitchFamily="18" charset="0"/>
              </a:rPr>
              <a:t>= </a:t>
            </a:r>
            <a:r>
              <a:rPr lang="fr-FR" sz="1400" dirty="0">
                <a:solidFill>
                  <a:srgbClr val="3465A4"/>
                </a:solidFill>
                <a:latin typeface="Cambria Math" panose="02040503050406030204" pitchFamily="18" charset="0"/>
              </a:rPr>
              <a:t>True</a:t>
            </a:r>
            <a:r>
              <a:rPr lang="fr-FR" sz="1400" dirty="0">
                <a:solidFill>
                  <a:srgbClr val="000000"/>
                </a:solidFill>
                <a:latin typeface="Cambria Math" panose="02040503050406030204" pitchFamily="18" charset="0"/>
              </a:rPr>
              <a:t>)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53808" y="3560547"/>
            <a:ext cx="1201422" cy="10772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fr-FR" sz="800" dirty="0">
                <a:solidFill>
                  <a:srgbClr val="000000"/>
                </a:solidFill>
                <a:latin typeface="Cambria Math" panose="02040503050406030204" pitchFamily="18" charset="0"/>
              </a:rPr>
              <a:t>{</a:t>
            </a:r>
            <a:r>
              <a:rPr lang="fr-FR" sz="800" dirty="0">
                <a:solidFill>
                  <a:srgbClr val="4E9A06"/>
                </a:solidFill>
                <a:latin typeface="Cambria Math" panose="02040503050406030204" pitchFamily="18" charset="0"/>
              </a:rPr>
              <a:t>'permh'</a:t>
            </a:r>
            <a:r>
              <a:rPr lang="fr-FR" sz="800" dirty="0">
                <a:solidFill>
                  <a:srgbClr val="000000"/>
                </a:solidFill>
                <a:latin typeface="Cambria Math" panose="02040503050406030204" pitchFamily="18" charset="0"/>
              </a:rPr>
              <a:t>: </a:t>
            </a:r>
            <a:r>
              <a:rPr lang="fr-FR" sz="800" dirty="0">
                <a:solidFill>
                  <a:srgbClr val="0000CF"/>
                </a:solidFill>
                <a:latin typeface="Cambria Math" panose="02040503050406030204" pitchFamily="18" charset="0"/>
              </a:rPr>
              <a:t>1</a:t>
            </a:r>
            <a:r>
              <a:rPr lang="fr-FR" sz="800" dirty="0">
                <a:solidFill>
                  <a:srgbClr val="000000"/>
                </a:solidFill>
                <a:latin typeface="Cambria Math" panose="02040503050406030204" pitchFamily="18" charset="0"/>
              </a:rPr>
              <a:t>,</a:t>
            </a:r>
          </a:p>
          <a:p>
            <a:r>
              <a:rPr lang="fr-FR" sz="800" dirty="0">
                <a:latin typeface="Cambria Math" panose="02040503050406030204" pitchFamily="18" charset="0"/>
              </a:rPr>
              <a:t> </a:t>
            </a:r>
            <a:r>
              <a:rPr lang="fr-FR" sz="800" dirty="0">
                <a:solidFill>
                  <a:srgbClr val="4E9A06"/>
                </a:solidFill>
                <a:latin typeface="Cambria Math" panose="02040503050406030204" pitchFamily="18" charset="0"/>
              </a:rPr>
              <a:t>'flow'</a:t>
            </a:r>
            <a:r>
              <a:rPr lang="fr-FR" sz="800" dirty="0">
                <a:solidFill>
                  <a:srgbClr val="000000"/>
                </a:solidFill>
                <a:latin typeface="Cambria Math" panose="02040503050406030204" pitchFamily="18" charset="0"/>
              </a:rPr>
              <a:t>: </a:t>
            </a:r>
            <a:r>
              <a:rPr lang="fr-FR" sz="800" dirty="0">
                <a:solidFill>
                  <a:srgbClr val="0000CF"/>
                </a:solidFill>
                <a:latin typeface="Cambria Math" panose="02040503050406030204" pitchFamily="18" charset="0"/>
              </a:rPr>
              <a:t>1.15741e-05</a:t>
            </a:r>
            <a:r>
              <a:rPr lang="fr-FR" sz="800" dirty="0">
                <a:solidFill>
                  <a:srgbClr val="000000"/>
                </a:solidFill>
                <a:latin typeface="Cambria Math" panose="02040503050406030204" pitchFamily="18" charset="0"/>
              </a:rPr>
              <a:t>,</a:t>
            </a:r>
          </a:p>
          <a:p>
            <a:r>
              <a:rPr lang="fr-FR" sz="800" dirty="0">
                <a:latin typeface="Cambria Math" panose="02040503050406030204" pitchFamily="18" charset="0"/>
              </a:rPr>
              <a:t> </a:t>
            </a:r>
            <a:r>
              <a:rPr lang="fr-FR" sz="800" dirty="0">
                <a:solidFill>
                  <a:srgbClr val="4E9A06"/>
                </a:solidFill>
                <a:latin typeface="Cambria Math" panose="02040503050406030204" pitchFamily="18" charset="0"/>
              </a:rPr>
              <a:t>'head'</a:t>
            </a:r>
            <a:r>
              <a:rPr lang="fr-FR" sz="800" dirty="0">
                <a:solidFill>
                  <a:srgbClr val="000000"/>
                </a:solidFill>
                <a:latin typeface="Cambria Math" panose="02040503050406030204" pitchFamily="18" charset="0"/>
              </a:rPr>
              <a:t>: </a:t>
            </a:r>
            <a:r>
              <a:rPr lang="fr-FR" sz="800" dirty="0">
                <a:solidFill>
                  <a:srgbClr val="0000CF"/>
                </a:solidFill>
                <a:latin typeface="Cambria Math" panose="02040503050406030204" pitchFamily="18" charset="0"/>
              </a:rPr>
              <a:t>1</a:t>
            </a:r>
            <a:r>
              <a:rPr lang="fr-FR" sz="800" dirty="0">
                <a:solidFill>
                  <a:srgbClr val="000000"/>
                </a:solidFill>
                <a:latin typeface="Cambria Math" panose="02040503050406030204" pitchFamily="18" charset="0"/>
              </a:rPr>
              <a:t>,</a:t>
            </a:r>
          </a:p>
          <a:p>
            <a:r>
              <a:rPr lang="fr-FR" sz="800" dirty="0">
                <a:latin typeface="Cambria Math" panose="02040503050406030204" pitchFamily="18" charset="0"/>
              </a:rPr>
              <a:t> </a:t>
            </a:r>
            <a:r>
              <a:rPr lang="fr-FR" sz="800" dirty="0">
                <a:solidFill>
                  <a:srgbClr val="4E9A06"/>
                </a:solidFill>
                <a:latin typeface="Cambria Math" panose="02040503050406030204" pitchFamily="18" charset="0"/>
              </a:rPr>
              <a:t>'emmca'</a:t>
            </a:r>
            <a:r>
              <a:rPr lang="fr-FR" sz="800" dirty="0">
                <a:solidFill>
                  <a:srgbClr val="000000"/>
                </a:solidFill>
                <a:latin typeface="Cambria Math" panose="02040503050406030204" pitchFamily="18" charset="0"/>
              </a:rPr>
              <a:t>: </a:t>
            </a:r>
            <a:r>
              <a:rPr lang="fr-FR" sz="800" dirty="0">
                <a:solidFill>
                  <a:srgbClr val="0000CF"/>
                </a:solidFill>
                <a:latin typeface="Cambria Math" panose="02040503050406030204" pitchFamily="18" charset="0"/>
              </a:rPr>
              <a:t>1</a:t>
            </a:r>
            <a:r>
              <a:rPr lang="fr-FR" sz="800" dirty="0">
                <a:solidFill>
                  <a:srgbClr val="000000"/>
                </a:solidFill>
                <a:latin typeface="Cambria Math" panose="02040503050406030204" pitchFamily="18" charset="0"/>
              </a:rPr>
              <a:t>,</a:t>
            </a:r>
          </a:p>
          <a:p>
            <a:r>
              <a:rPr lang="fr-FR" sz="800" dirty="0" smtClean="0">
                <a:solidFill>
                  <a:srgbClr val="4E9A06"/>
                </a:solidFill>
                <a:latin typeface="Cambria Math" panose="02040503050406030204" pitchFamily="18" charset="0"/>
              </a:rPr>
              <a:t>  </a:t>
            </a:r>
            <a:r>
              <a:rPr lang="fr-FR" sz="800" dirty="0" smtClean="0">
                <a:latin typeface="Cambria Math" panose="02040503050406030204" pitchFamily="18" charset="0"/>
              </a:rPr>
              <a:t> </a:t>
            </a:r>
            <a:r>
              <a:rPr lang="fr-FR" sz="800" dirty="0" smtClean="0">
                <a:solidFill>
                  <a:srgbClr val="CE5C00"/>
                </a:solidFill>
                <a:latin typeface="Cambria Math" panose="02040503050406030204" pitchFamily="18" charset="0"/>
              </a:rPr>
              <a:t>...</a:t>
            </a:r>
            <a:r>
              <a:rPr lang="fr-FR" sz="800" dirty="0" smtClean="0">
                <a:solidFill>
                  <a:srgbClr val="000000"/>
                </a:solidFill>
                <a:latin typeface="Cambria Math" panose="02040503050406030204" pitchFamily="18" charset="0"/>
              </a:rPr>
              <a:t>,</a:t>
            </a:r>
            <a:endParaRPr lang="fr-FR" sz="800" dirty="0" smtClean="0">
              <a:solidFill>
                <a:srgbClr val="4E9A06"/>
              </a:solidFill>
              <a:latin typeface="Cambria Math" panose="02040503050406030204" pitchFamily="18" charset="0"/>
            </a:endParaRPr>
          </a:p>
          <a:p>
            <a:r>
              <a:rPr lang="fr-FR" sz="800" dirty="0" smtClean="0">
                <a:solidFill>
                  <a:srgbClr val="4E9A06"/>
                </a:solidFill>
                <a:latin typeface="Cambria Math" panose="02040503050406030204" pitchFamily="18" charset="0"/>
              </a:rPr>
              <a:t>'climtime</a:t>
            </a:r>
            <a:r>
              <a:rPr lang="fr-FR" sz="800" dirty="0">
                <a:solidFill>
                  <a:srgbClr val="4E9A06"/>
                </a:solidFill>
                <a:latin typeface="Cambria Math" panose="02040503050406030204" pitchFamily="18" charset="0"/>
              </a:rPr>
              <a:t>'</a:t>
            </a:r>
            <a:r>
              <a:rPr lang="fr-FR" sz="800" dirty="0">
                <a:solidFill>
                  <a:srgbClr val="000000"/>
                </a:solidFill>
                <a:latin typeface="Cambria Math" panose="02040503050406030204" pitchFamily="18" charset="0"/>
              </a:rPr>
              <a:t>: </a:t>
            </a:r>
            <a:r>
              <a:rPr lang="fr-FR" sz="800" dirty="0">
                <a:solidFill>
                  <a:srgbClr val="4E9A06"/>
                </a:solidFill>
                <a:latin typeface="Cambria Math" panose="02040503050406030204" pitchFamily="18" charset="0"/>
              </a:rPr>
              <a:t>'Y'</a:t>
            </a:r>
            <a:r>
              <a:rPr lang="fr-FR" sz="800" dirty="0">
                <a:solidFill>
                  <a:srgbClr val="000000"/>
                </a:solidFill>
                <a:latin typeface="Cambria Math" panose="02040503050406030204" pitchFamily="18" charset="0"/>
              </a:rPr>
              <a:t>,</a:t>
            </a:r>
          </a:p>
          <a:p>
            <a:r>
              <a:rPr lang="fr-FR" sz="800" dirty="0">
                <a:latin typeface="Cambria Math" panose="02040503050406030204" pitchFamily="18" charset="0"/>
              </a:rPr>
              <a:t> </a:t>
            </a:r>
            <a:r>
              <a:rPr lang="fr-FR" sz="800" dirty="0">
                <a:solidFill>
                  <a:srgbClr val="4E9A06"/>
                </a:solidFill>
                <a:latin typeface="Cambria Math" panose="02040503050406030204" pitchFamily="18" charset="0"/>
              </a:rPr>
              <a:t>'modeltime'</a:t>
            </a:r>
            <a:r>
              <a:rPr lang="fr-FR" sz="800" dirty="0">
                <a:solidFill>
                  <a:srgbClr val="000000"/>
                </a:solidFill>
                <a:latin typeface="Cambria Math" panose="02040503050406030204" pitchFamily="18" charset="0"/>
              </a:rPr>
              <a:t>: </a:t>
            </a:r>
            <a:r>
              <a:rPr lang="fr-FR" sz="800" dirty="0">
                <a:solidFill>
                  <a:srgbClr val="4E9A06"/>
                </a:solidFill>
                <a:latin typeface="Cambria Math" panose="02040503050406030204" pitchFamily="18" charset="0"/>
              </a:rPr>
              <a:t>'Y'</a:t>
            </a:r>
            <a:r>
              <a:rPr lang="fr-FR" sz="800" dirty="0">
                <a:solidFill>
                  <a:srgbClr val="000000"/>
                </a:solidFill>
                <a:latin typeface="Cambria Math" panose="02040503050406030204" pitchFamily="18" charset="0"/>
              </a:rPr>
              <a:t>,</a:t>
            </a:r>
          </a:p>
          <a:p>
            <a:r>
              <a:rPr lang="fr-FR" sz="800" dirty="0">
                <a:latin typeface="Cambria Math" panose="02040503050406030204" pitchFamily="18" charset="0"/>
              </a:rPr>
              <a:t> </a:t>
            </a:r>
            <a:r>
              <a:rPr lang="fr-FR" sz="800" dirty="0">
                <a:solidFill>
                  <a:srgbClr val="4E9A06"/>
                </a:solidFill>
                <a:latin typeface="Cambria Math" panose="02040503050406030204" pitchFamily="18" charset="0"/>
              </a:rPr>
              <a:t>'modeldist'</a:t>
            </a:r>
            <a:r>
              <a:rPr lang="fr-FR" sz="800" dirty="0">
                <a:solidFill>
                  <a:srgbClr val="000000"/>
                </a:solidFill>
                <a:latin typeface="Cambria Math" panose="02040503050406030204" pitchFamily="18" charset="0"/>
              </a:rPr>
              <a:t>: </a:t>
            </a:r>
            <a:r>
              <a:rPr lang="fr-FR" sz="800" dirty="0" smtClean="0">
                <a:solidFill>
                  <a:srgbClr val="0000CF"/>
                </a:solidFill>
                <a:latin typeface="Cambria Math" panose="02040503050406030204" pitchFamily="18" charset="0"/>
              </a:rPr>
              <a:t>1000</a:t>
            </a:r>
            <a:r>
              <a:rPr lang="fr-FR" sz="800" dirty="0" smtClean="0">
                <a:solidFill>
                  <a:srgbClr val="000000"/>
                </a:solidFill>
                <a:latin typeface="Cambria Math" panose="02040503050406030204" pitchFamily="18" charset="0"/>
              </a:rPr>
              <a:t>}</a:t>
            </a:r>
            <a:endParaRPr lang="fr-FR" sz="800" dirty="0">
              <a:solidFill>
                <a:srgbClr val="000000"/>
              </a:solidFill>
              <a:latin typeface="Cambria Math" panose="02040503050406030204" pitchFamily="18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153808" y="2325287"/>
            <a:ext cx="1945640" cy="95410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fr-FR" sz="800" dirty="0">
                <a:solidFill>
                  <a:srgbClr val="000000"/>
                </a:solidFill>
                <a:latin typeface="Cambria Math" panose="02040503050406030204" pitchFamily="18" charset="0"/>
              </a:rPr>
              <a:t>{</a:t>
            </a:r>
            <a:r>
              <a:rPr lang="fr-FR" sz="800" dirty="0">
                <a:solidFill>
                  <a:srgbClr val="4E9A06"/>
                </a:solidFill>
                <a:latin typeface="Cambria Math" panose="02040503050406030204" pitchFamily="18" charset="0"/>
              </a:rPr>
              <a:t>'permh'</a:t>
            </a:r>
            <a:r>
              <a:rPr lang="fr-FR" sz="800" dirty="0">
                <a:solidFill>
                  <a:srgbClr val="000000"/>
                </a:solidFill>
                <a:latin typeface="Cambria Math" panose="02040503050406030204" pitchFamily="18" charset="0"/>
              </a:rPr>
              <a:t>: </a:t>
            </a:r>
            <a:r>
              <a:rPr lang="fr-FR" sz="800" dirty="0">
                <a:solidFill>
                  <a:srgbClr val="4E9A06"/>
                </a:solidFill>
                <a:latin typeface="Cambria Math" panose="02040503050406030204" pitchFamily="18" charset="0"/>
              </a:rPr>
              <a:t>'monav3_pm\mona.permh'</a:t>
            </a:r>
            <a:r>
              <a:rPr lang="fr-FR" sz="800" dirty="0">
                <a:solidFill>
                  <a:srgbClr val="000000"/>
                </a:solidFill>
                <a:latin typeface="Cambria Math" panose="02040503050406030204" pitchFamily="18" charset="0"/>
              </a:rPr>
              <a:t>,</a:t>
            </a:r>
          </a:p>
          <a:p>
            <a:r>
              <a:rPr lang="fr-FR" sz="800" dirty="0">
                <a:latin typeface="Cambria Math" panose="02040503050406030204" pitchFamily="18" charset="0"/>
              </a:rPr>
              <a:t> </a:t>
            </a:r>
            <a:r>
              <a:rPr lang="fr-FR" sz="800" dirty="0">
                <a:solidFill>
                  <a:srgbClr val="4E9A06"/>
                </a:solidFill>
                <a:latin typeface="Cambria Math" panose="02040503050406030204" pitchFamily="18" charset="0"/>
              </a:rPr>
              <a:t>'debit'</a:t>
            </a:r>
            <a:r>
              <a:rPr lang="fr-FR" sz="800" dirty="0">
                <a:solidFill>
                  <a:srgbClr val="000000"/>
                </a:solidFill>
                <a:latin typeface="Cambria Math" panose="02040503050406030204" pitchFamily="18" charset="0"/>
              </a:rPr>
              <a:t>: </a:t>
            </a:r>
            <a:r>
              <a:rPr lang="fr-FR" sz="800" dirty="0">
                <a:solidFill>
                  <a:srgbClr val="4E9A06"/>
                </a:solidFill>
                <a:latin typeface="Cambria Math" panose="02040503050406030204" pitchFamily="18" charset="0"/>
              </a:rPr>
              <a:t>'monav3_pm\mona.debit'</a:t>
            </a:r>
            <a:r>
              <a:rPr lang="fr-FR" sz="800" dirty="0">
                <a:solidFill>
                  <a:srgbClr val="000000"/>
                </a:solidFill>
                <a:latin typeface="Cambria Math" panose="02040503050406030204" pitchFamily="18" charset="0"/>
              </a:rPr>
              <a:t>,</a:t>
            </a:r>
          </a:p>
          <a:p>
            <a:r>
              <a:rPr lang="fr-FR" sz="800" dirty="0" smtClean="0">
                <a:solidFill>
                  <a:srgbClr val="4E9A06"/>
                </a:solidFill>
                <a:latin typeface="Cambria Math" panose="02040503050406030204" pitchFamily="18" charset="0"/>
              </a:rPr>
              <a:t> 'emmca</a:t>
            </a:r>
            <a:r>
              <a:rPr lang="fr-FR" sz="800" dirty="0">
                <a:solidFill>
                  <a:srgbClr val="4E9A06"/>
                </a:solidFill>
                <a:latin typeface="Cambria Math" panose="02040503050406030204" pitchFamily="18" charset="0"/>
              </a:rPr>
              <a:t>'</a:t>
            </a:r>
            <a:r>
              <a:rPr lang="fr-FR" sz="800" dirty="0">
                <a:solidFill>
                  <a:srgbClr val="000000"/>
                </a:solidFill>
                <a:latin typeface="Cambria Math" panose="02040503050406030204" pitchFamily="18" charset="0"/>
              </a:rPr>
              <a:t>: </a:t>
            </a:r>
            <a:r>
              <a:rPr lang="fr-FR" sz="800" dirty="0">
                <a:solidFill>
                  <a:srgbClr val="4E9A06"/>
                </a:solidFill>
                <a:latin typeface="Cambria Math" panose="02040503050406030204" pitchFamily="18" charset="0"/>
              </a:rPr>
              <a:t>'monav3_pm\mona.emmca'</a:t>
            </a:r>
            <a:r>
              <a:rPr lang="fr-FR" sz="800" dirty="0">
                <a:solidFill>
                  <a:srgbClr val="000000"/>
                </a:solidFill>
                <a:latin typeface="Cambria Math" panose="02040503050406030204" pitchFamily="18" charset="0"/>
              </a:rPr>
              <a:t>,</a:t>
            </a:r>
          </a:p>
          <a:p>
            <a:r>
              <a:rPr lang="fr-FR" sz="800" dirty="0" smtClean="0">
                <a:solidFill>
                  <a:srgbClr val="4E9A06"/>
                </a:solidFill>
                <a:latin typeface="Cambria Math" panose="02040503050406030204" pitchFamily="18" charset="0"/>
              </a:rPr>
              <a:t>  </a:t>
            </a:r>
            <a:r>
              <a:rPr lang="fr-FR" sz="800" dirty="0" smtClean="0">
                <a:latin typeface="Cambria Math" panose="02040503050406030204" pitchFamily="18" charset="0"/>
              </a:rPr>
              <a:t> </a:t>
            </a:r>
            <a:r>
              <a:rPr lang="fr-FR" sz="800" dirty="0" smtClean="0">
                <a:solidFill>
                  <a:srgbClr val="CE5C00"/>
                </a:solidFill>
                <a:latin typeface="Cambria Math" panose="02040503050406030204" pitchFamily="18" charset="0"/>
              </a:rPr>
              <a:t>...</a:t>
            </a:r>
            <a:r>
              <a:rPr lang="fr-FR" sz="800" dirty="0" smtClean="0">
                <a:solidFill>
                  <a:srgbClr val="000000"/>
                </a:solidFill>
                <a:latin typeface="Cambria Math" panose="02040503050406030204" pitchFamily="18" charset="0"/>
              </a:rPr>
              <a:t>,</a:t>
            </a:r>
            <a:endParaRPr lang="fr-FR" sz="800" dirty="0" smtClean="0">
              <a:solidFill>
                <a:srgbClr val="4E9A06"/>
              </a:solidFill>
              <a:latin typeface="Cambria Math" panose="02040503050406030204" pitchFamily="18" charset="0"/>
            </a:endParaRPr>
          </a:p>
          <a:p>
            <a:r>
              <a:rPr lang="fr-FR" sz="800" dirty="0" smtClean="0">
                <a:solidFill>
                  <a:srgbClr val="4E9A06"/>
                </a:solidFill>
                <a:latin typeface="Cambria Math" panose="02040503050406030204" pitchFamily="18" charset="0"/>
              </a:rPr>
              <a:t>'histo</a:t>
            </a:r>
            <a:r>
              <a:rPr lang="fr-FR" sz="800" dirty="0">
                <a:solidFill>
                  <a:srgbClr val="4E9A06"/>
                </a:solidFill>
                <a:latin typeface="Cambria Math" panose="02040503050406030204" pitchFamily="18" charset="0"/>
              </a:rPr>
              <a:t>'</a:t>
            </a:r>
            <a:r>
              <a:rPr lang="fr-FR" sz="800" dirty="0">
                <a:solidFill>
                  <a:srgbClr val="000000"/>
                </a:solidFill>
                <a:latin typeface="Cambria Math" panose="02040503050406030204" pitchFamily="18" charset="0"/>
              </a:rPr>
              <a:t>: </a:t>
            </a:r>
            <a:r>
              <a:rPr lang="fr-FR" sz="800" dirty="0">
                <a:solidFill>
                  <a:srgbClr val="4E9A06"/>
                </a:solidFill>
                <a:latin typeface="Cambria Math" panose="02040503050406030204" pitchFamily="18" charset="0"/>
              </a:rPr>
              <a:t>'monav3_pm\mona.histo'</a:t>
            </a:r>
            <a:r>
              <a:rPr lang="fr-FR" sz="800" dirty="0">
                <a:solidFill>
                  <a:srgbClr val="000000"/>
                </a:solidFill>
                <a:latin typeface="Cambria Math" panose="02040503050406030204" pitchFamily="18" charset="0"/>
              </a:rPr>
              <a:t>,</a:t>
            </a:r>
          </a:p>
          <a:p>
            <a:r>
              <a:rPr lang="fr-FR" sz="800" dirty="0">
                <a:latin typeface="Cambria Math" panose="02040503050406030204" pitchFamily="18" charset="0"/>
              </a:rPr>
              <a:t> </a:t>
            </a:r>
            <a:r>
              <a:rPr lang="fr-FR" sz="800" dirty="0">
                <a:solidFill>
                  <a:srgbClr val="4E9A06"/>
                </a:solidFill>
                <a:latin typeface="Cambria Math" panose="02040503050406030204" pitchFamily="18" charset="0"/>
              </a:rPr>
              <a:t>'meteo'</a:t>
            </a:r>
            <a:r>
              <a:rPr lang="fr-FR" sz="800" dirty="0">
                <a:solidFill>
                  <a:srgbClr val="000000"/>
                </a:solidFill>
                <a:latin typeface="Cambria Math" panose="02040503050406030204" pitchFamily="18" charset="0"/>
              </a:rPr>
              <a:t>: </a:t>
            </a:r>
            <a:r>
              <a:rPr lang="fr-FR" sz="800" dirty="0">
                <a:solidFill>
                  <a:srgbClr val="4E9A06"/>
                </a:solidFill>
                <a:latin typeface="Cambria Math" panose="02040503050406030204" pitchFamily="18" charset="0"/>
              </a:rPr>
              <a:t>'monav3_pm\mona.meteo'</a:t>
            </a:r>
            <a:r>
              <a:rPr lang="fr-FR" sz="800" dirty="0">
                <a:solidFill>
                  <a:srgbClr val="000000"/>
                </a:solidFill>
                <a:latin typeface="Cambria Math" panose="02040503050406030204" pitchFamily="18" charset="0"/>
              </a:rPr>
              <a:t>,</a:t>
            </a:r>
          </a:p>
          <a:p>
            <a:r>
              <a:rPr lang="fr-FR" sz="800" dirty="0">
                <a:latin typeface="Cambria Math" panose="02040503050406030204" pitchFamily="18" charset="0"/>
              </a:rPr>
              <a:t> </a:t>
            </a:r>
            <a:r>
              <a:rPr lang="fr-FR" sz="800" dirty="0">
                <a:solidFill>
                  <a:srgbClr val="4E9A06"/>
                </a:solidFill>
                <a:latin typeface="Cambria Math" panose="02040503050406030204" pitchFamily="18" charset="0"/>
              </a:rPr>
              <a:t>'zoneg2'</a:t>
            </a:r>
            <a:r>
              <a:rPr lang="fr-FR" sz="800" dirty="0">
                <a:solidFill>
                  <a:srgbClr val="000000"/>
                </a:solidFill>
                <a:latin typeface="Cambria Math" panose="02040503050406030204" pitchFamily="18" charset="0"/>
              </a:rPr>
              <a:t>: </a:t>
            </a:r>
            <a:r>
              <a:rPr lang="fr-FR" sz="800" dirty="0">
                <a:solidFill>
                  <a:srgbClr val="4E9A06"/>
                </a:solidFill>
                <a:latin typeface="Cambria Math" panose="02040503050406030204" pitchFamily="18" charset="0"/>
              </a:rPr>
              <a:t>'monav3_pm\mona.zoneg2'</a:t>
            </a:r>
            <a:r>
              <a:rPr lang="fr-FR" sz="800" dirty="0">
                <a:solidFill>
                  <a:srgbClr val="000000"/>
                </a:solidFill>
                <a:latin typeface="Cambria Math" panose="02040503050406030204" pitchFamily="18" charset="0"/>
              </a:rPr>
              <a:t>}</a:t>
            </a:r>
          </a:p>
        </p:txBody>
      </p:sp>
      <p:sp>
        <p:nvSpPr>
          <p:cNvPr id="25" name="Rectangle 24"/>
          <p:cNvSpPr/>
          <p:nvPr/>
        </p:nvSpPr>
        <p:spPr>
          <a:xfrm>
            <a:off x="153808" y="4954714"/>
            <a:ext cx="2632880" cy="95410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fr-FR" sz="800" dirty="0">
                <a:solidFill>
                  <a:srgbClr val="000000"/>
                </a:solidFill>
                <a:latin typeface="Cambria Math" panose="02040503050406030204" pitchFamily="18" charset="0"/>
              </a:rPr>
              <a:t>DatetimeIndex([</a:t>
            </a:r>
            <a:r>
              <a:rPr lang="fr-FR" sz="800" dirty="0">
                <a:solidFill>
                  <a:srgbClr val="4E9A06"/>
                </a:solidFill>
                <a:latin typeface="Cambria Math" panose="02040503050406030204" pitchFamily="18" charset="0"/>
              </a:rPr>
              <a:t>'1972-12-31'</a:t>
            </a:r>
            <a:r>
              <a:rPr lang="fr-FR" sz="800" dirty="0">
                <a:solidFill>
                  <a:srgbClr val="000000"/>
                </a:solidFill>
                <a:latin typeface="Cambria Math" panose="02040503050406030204" pitchFamily="18" charset="0"/>
              </a:rPr>
              <a:t>, </a:t>
            </a:r>
            <a:r>
              <a:rPr lang="fr-FR" sz="800" dirty="0">
                <a:solidFill>
                  <a:srgbClr val="4E9A06"/>
                </a:solidFill>
                <a:latin typeface="Cambria Math" panose="02040503050406030204" pitchFamily="18" charset="0"/>
              </a:rPr>
              <a:t>'1973-12-31'</a:t>
            </a:r>
            <a:r>
              <a:rPr lang="fr-FR" sz="800" dirty="0">
                <a:solidFill>
                  <a:srgbClr val="000000"/>
                </a:solidFill>
                <a:latin typeface="Cambria Math" panose="02040503050406030204" pitchFamily="18" charset="0"/>
              </a:rPr>
              <a:t>,</a:t>
            </a:r>
          </a:p>
          <a:p>
            <a:r>
              <a:rPr lang="fr-FR" sz="800" dirty="0">
                <a:latin typeface="Cambria Math" panose="02040503050406030204" pitchFamily="18" charset="0"/>
              </a:rPr>
              <a:t>               </a:t>
            </a:r>
            <a:r>
              <a:rPr lang="fr-FR" sz="800" dirty="0" smtClean="0">
                <a:latin typeface="Cambria Math" panose="02040503050406030204" pitchFamily="18" charset="0"/>
              </a:rPr>
              <a:t>                  </a:t>
            </a:r>
            <a:r>
              <a:rPr lang="fr-FR" sz="800" dirty="0" smtClean="0">
                <a:solidFill>
                  <a:srgbClr val="4E9A06"/>
                </a:solidFill>
                <a:latin typeface="Cambria Math" panose="02040503050406030204" pitchFamily="18" charset="0"/>
              </a:rPr>
              <a:t>'1974-12-31</a:t>
            </a:r>
            <a:r>
              <a:rPr lang="fr-FR" sz="800" dirty="0">
                <a:solidFill>
                  <a:srgbClr val="4E9A06"/>
                </a:solidFill>
                <a:latin typeface="Cambria Math" panose="02040503050406030204" pitchFamily="18" charset="0"/>
              </a:rPr>
              <a:t>'</a:t>
            </a:r>
            <a:r>
              <a:rPr lang="fr-FR" sz="800" dirty="0">
                <a:solidFill>
                  <a:srgbClr val="000000"/>
                </a:solidFill>
                <a:latin typeface="Cambria Math" panose="02040503050406030204" pitchFamily="18" charset="0"/>
              </a:rPr>
              <a:t>, </a:t>
            </a:r>
            <a:r>
              <a:rPr lang="fr-FR" sz="800" dirty="0">
                <a:solidFill>
                  <a:srgbClr val="4E9A06"/>
                </a:solidFill>
                <a:latin typeface="Cambria Math" panose="02040503050406030204" pitchFamily="18" charset="0"/>
              </a:rPr>
              <a:t>'1975-12-31'</a:t>
            </a:r>
            <a:r>
              <a:rPr lang="fr-FR" sz="800" dirty="0">
                <a:solidFill>
                  <a:srgbClr val="000000"/>
                </a:solidFill>
                <a:latin typeface="Cambria Math" panose="02040503050406030204" pitchFamily="18" charset="0"/>
              </a:rPr>
              <a:t>,</a:t>
            </a:r>
          </a:p>
          <a:p>
            <a:r>
              <a:rPr lang="fr-FR" sz="800" dirty="0">
                <a:latin typeface="Cambria Math" panose="02040503050406030204" pitchFamily="18" charset="0"/>
              </a:rPr>
              <a:t>              </a:t>
            </a:r>
            <a:r>
              <a:rPr lang="fr-FR" sz="800" dirty="0" smtClean="0">
                <a:latin typeface="Cambria Math" panose="02040503050406030204" pitchFamily="18" charset="0"/>
              </a:rPr>
              <a:t>                   </a:t>
            </a:r>
            <a:r>
              <a:rPr lang="fr-FR" sz="800" dirty="0">
                <a:solidFill>
                  <a:srgbClr val="4E9A06"/>
                </a:solidFill>
                <a:latin typeface="Cambria Math" panose="02040503050406030204" pitchFamily="18" charset="0"/>
              </a:rPr>
              <a:t>'1976-12-31'</a:t>
            </a:r>
            <a:r>
              <a:rPr lang="fr-FR" sz="800" dirty="0">
                <a:solidFill>
                  <a:srgbClr val="000000"/>
                </a:solidFill>
                <a:latin typeface="Cambria Math" panose="02040503050406030204" pitchFamily="18" charset="0"/>
              </a:rPr>
              <a:t>, </a:t>
            </a:r>
            <a:r>
              <a:rPr lang="fr-FR" sz="800" dirty="0">
                <a:solidFill>
                  <a:srgbClr val="4E9A06"/>
                </a:solidFill>
                <a:latin typeface="Cambria Math" panose="02040503050406030204" pitchFamily="18" charset="0"/>
              </a:rPr>
              <a:t>'1977-12-31'</a:t>
            </a:r>
            <a:r>
              <a:rPr lang="fr-FR" sz="800" dirty="0">
                <a:solidFill>
                  <a:srgbClr val="000000"/>
                </a:solidFill>
                <a:latin typeface="Cambria Math" panose="02040503050406030204" pitchFamily="18" charset="0"/>
              </a:rPr>
              <a:t>,</a:t>
            </a:r>
          </a:p>
          <a:p>
            <a:r>
              <a:rPr lang="fr-FR" sz="800" dirty="0">
                <a:latin typeface="Cambria Math" panose="02040503050406030204" pitchFamily="18" charset="0"/>
              </a:rPr>
              <a:t>               </a:t>
            </a:r>
            <a:r>
              <a:rPr lang="fr-FR" sz="800" dirty="0" smtClean="0">
                <a:latin typeface="Cambria Math" panose="02040503050406030204" pitchFamily="18" charset="0"/>
              </a:rPr>
              <a:t>                   </a:t>
            </a:r>
            <a:r>
              <a:rPr lang="fr-FR" sz="800" dirty="0" smtClean="0">
                <a:solidFill>
                  <a:srgbClr val="CE5C00"/>
                </a:solidFill>
                <a:latin typeface="Cambria Math" panose="02040503050406030204" pitchFamily="18" charset="0"/>
              </a:rPr>
              <a:t>...</a:t>
            </a:r>
            <a:r>
              <a:rPr lang="fr-FR" sz="800" dirty="0" smtClean="0">
                <a:solidFill>
                  <a:srgbClr val="000000"/>
                </a:solidFill>
                <a:latin typeface="Cambria Math" panose="02040503050406030204" pitchFamily="18" charset="0"/>
              </a:rPr>
              <a:t>,</a:t>
            </a:r>
            <a:endParaRPr lang="fr-FR" sz="800" dirty="0">
              <a:solidFill>
                <a:srgbClr val="000000"/>
              </a:solidFill>
              <a:latin typeface="Cambria Math" panose="02040503050406030204" pitchFamily="18" charset="0"/>
            </a:endParaRPr>
          </a:p>
          <a:p>
            <a:r>
              <a:rPr lang="fr-FR" sz="800" dirty="0">
                <a:latin typeface="Cambria Math" panose="02040503050406030204" pitchFamily="18" charset="0"/>
              </a:rPr>
              <a:t>               </a:t>
            </a:r>
            <a:r>
              <a:rPr lang="fr-FR" sz="800" dirty="0" smtClean="0">
                <a:latin typeface="Cambria Math" panose="02040503050406030204" pitchFamily="18" charset="0"/>
              </a:rPr>
              <a:t>                  </a:t>
            </a:r>
            <a:r>
              <a:rPr lang="fr-FR" sz="800" dirty="0" smtClean="0">
                <a:solidFill>
                  <a:srgbClr val="4E9A06"/>
                </a:solidFill>
                <a:latin typeface="Cambria Math" panose="02040503050406030204" pitchFamily="18" charset="0"/>
              </a:rPr>
              <a:t>'2008-12-31</a:t>
            </a:r>
            <a:r>
              <a:rPr lang="fr-FR" sz="800" dirty="0">
                <a:solidFill>
                  <a:srgbClr val="4E9A06"/>
                </a:solidFill>
                <a:latin typeface="Cambria Math" panose="02040503050406030204" pitchFamily="18" charset="0"/>
              </a:rPr>
              <a:t>'</a:t>
            </a:r>
            <a:r>
              <a:rPr lang="fr-FR" sz="800" dirty="0">
                <a:solidFill>
                  <a:srgbClr val="000000"/>
                </a:solidFill>
                <a:latin typeface="Cambria Math" panose="02040503050406030204" pitchFamily="18" charset="0"/>
              </a:rPr>
              <a:t>, </a:t>
            </a:r>
            <a:r>
              <a:rPr lang="fr-FR" sz="800" dirty="0">
                <a:solidFill>
                  <a:srgbClr val="4E9A06"/>
                </a:solidFill>
                <a:latin typeface="Cambria Math" panose="02040503050406030204" pitchFamily="18" charset="0"/>
              </a:rPr>
              <a:t>'2009-12-31'</a:t>
            </a:r>
            <a:r>
              <a:rPr lang="fr-FR" sz="800" dirty="0">
                <a:solidFill>
                  <a:srgbClr val="000000"/>
                </a:solidFill>
                <a:latin typeface="Cambria Math" panose="02040503050406030204" pitchFamily="18" charset="0"/>
              </a:rPr>
              <a:t>,</a:t>
            </a:r>
          </a:p>
          <a:p>
            <a:r>
              <a:rPr lang="fr-FR" sz="800" dirty="0">
                <a:latin typeface="Cambria Math" panose="02040503050406030204" pitchFamily="18" charset="0"/>
              </a:rPr>
              <a:t>               </a:t>
            </a:r>
            <a:r>
              <a:rPr lang="fr-FR" sz="800" dirty="0" smtClean="0">
                <a:latin typeface="Cambria Math" panose="02040503050406030204" pitchFamily="18" charset="0"/>
              </a:rPr>
              <a:t>                  </a:t>
            </a:r>
            <a:r>
              <a:rPr lang="fr-FR" sz="800" dirty="0" smtClean="0">
                <a:solidFill>
                  <a:srgbClr val="4E9A06"/>
                </a:solidFill>
                <a:latin typeface="Cambria Math" panose="02040503050406030204" pitchFamily="18" charset="0"/>
              </a:rPr>
              <a:t>'2010-12-31</a:t>
            </a:r>
            <a:r>
              <a:rPr lang="fr-FR" sz="800" dirty="0">
                <a:solidFill>
                  <a:srgbClr val="4E9A06"/>
                </a:solidFill>
                <a:latin typeface="Cambria Math" panose="02040503050406030204" pitchFamily="18" charset="0"/>
              </a:rPr>
              <a:t>'</a:t>
            </a:r>
            <a:r>
              <a:rPr lang="fr-FR" sz="800" dirty="0">
                <a:solidFill>
                  <a:srgbClr val="000000"/>
                </a:solidFill>
                <a:latin typeface="Cambria Math" panose="02040503050406030204" pitchFamily="18" charset="0"/>
              </a:rPr>
              <a:t>, </a:t>
            </a:r>
            <a:r>
              <a:rPr lang="fr-FR" sz="800" dirty="0">
                <a:solidFill>
                  <a:srgbClr val="4E9A06"/>
                </a:solidFill>
                <a:latin typeface="Cambria Math" panose="02040503050406030204" pitchFamily="18" charset="0"/>
              </a:rPr>
              <a:t>'2011-12-31'</a:t>
            </a:r>
            <a:r>
              <a:rPr lang="fr-FR" sz="800" dirty="0">
                <a:solidFill>
                  <a:srgbClr val="000000"/>
                </a:solidFill>
                <a:latin typeface="Cambria Math" panose="02040503050406030204" pitchFamily="18" charset="0"/>
              </a:rPr>
              <a:t>],</a:t>
            </a:r>
          </a:p>
          <a:p>
            <a:r>
              <a:rPr lang="fr-FR" sz="800" dirty="0">
                <a:latin typeface="Cambria Math" panose="02040503050406030204" pitchFamily="18" charset="0"/>
              </a:rPr>
              <a:t>              </a:t>
            </a:r>
            <a:r>
              <a:rPr lang="fr-FR" sz="800" dirty="0" smtClean="0">
                <a:latin typeface="Cambria Math" panose="02040503050406030204" pitchFamily="18" charset="0"/>
              </a:rPr>
              <a:t>                  </a:t>
            </a:r>
            <a:r>
              <a:rPr lang="fr-FR" sz="800" dirty="0" smtClean="0">
                <a:solidFill>
                  <a:srgbClr val="000000"/>
                </a:solidFill>
                <a:latin typeface="Cambria Math" panose="02040503050406030204" pitchFamily="18" charset="0"/>
              </a:rPr>
              <a:t>dtype</a:t>
            </a:r>
            <a:r>
              <a:rPr lang="fr-FR" sz="800" dirty="0">
                <a:solidFill>
                  <a:srgbClr val="CE5C00"/>
                </a:solidFill>
                <a:latin typeface="Cambria Math" panose="02040503050406030204" pitchFamily="18" charset="0"/>
              </a:rPr>
              <a:t>=</a:t>
            </a:r>
            <a:r>
              <a:rPr lang="fr-FR" sz="800" dirty="0">
                <a:solidFill>
                  <a:srgbClr val="4E9A06"/>
                </a:solidFill>
                <a:latin typeface="Cambria Math" panose="02040503050406030204" pitchFamily="18" charset="0"/>
              </a:rPr>
              <a:t>'datetime64[ns]'</a:t>
            </a:r>
            <a:r>
              <a:rPr lang="fr-FR" sz="800" dirty="0">
                <a:solidFill>
                  <a:srgbClr val="000000"/>
                </a:solidFill>
                <a:latin typeface="Cambria Math" panose="02040503050406030204" pitchFamily="18" charset="0"/>
              </a:rPr>
              <a:t>, freq</a:t>
            </a:r>
            <a:r>
              <a:rPr lang="fr-FR" sz="800" dirty="0">
                <a:solidFill>
                  <a:srgbClr val="CE5C00"/>
                </a:solidFill>
                <a:latin typeface="Cambria Math" panose="02040503050406030204" pitchFamily="18" charset="0"/>
              </a:rPr>
              <a:t>=</a:t>
            </a:r>
            <a:r>
              <a:rPr lang="fr-FR" sz="800" dirty="0">
                <a:solidFill>
                  <a:srgbClr val="3465A4"/>
                </a:solidFill>
                <a:latin typeface="Cambria Math" panose="02040503050406030204" pitchFamily="18" charset="0"/>
              </a:rPr>
              <a:t>None</a:t>
            </a:r>
            <a:r>
              <a:rPr lang="fr-FR" sz="800" dirty="0">
                <a:solidFill>
                  <a:srgbClr val="000000"/>
                </a:solidFill>
                <a:latin typeface="Cambria Math" panose="02040503050406030204" pitchFamily="18" charset="0"/>
              </a:rPr>
              <a:t>)</a:t>
            </a:r>
          </a:p>
        </p:txBody>
      </p:sp>
      <p:sp>
        <p:nvSpPr>
          <p:cNvPr id="28" name="Rectangle 27"/>
          <p:cNvSpPr/>
          <p:nvPr/>
        </p:nvSpPr>
        <p:spPr>
          <a:xfrm>
            <a:off x="3374886" y="1351206"/>
            <a:ext cx="2803783" cy="120032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just"/>
            <a:r>
              <a:rPr lang="fr-FR" sz="800" dirty="0">
                <a:latin typeface="Cambria Math" panose="02040503050406030204" pitchFamily="18" charset="0"/>
              </a:rPr>
              <a:t> </a:t>
            </a:r>
            <a:r>
              <a:rPr lang="fr-FR" sz="800" b="1" dirty="0">
                <a:solidFill>
                  <a:srgbClr val="000000"/>
                </a:solidFill>
                <a:latin typeface="Cambria Math" panose="02040503050406030204" pitchFamily="18" charset="0"/>
              </a:rPr>
              <a:t>layer    thickness    epon_sup    ke    anisotropy  </a:t>
            </a:r>
            <a:r>
              <a:rPr lang="fr-FR" sz="800" b="1" dirty="0" smtClean="0">
                <a:solidFill>
                  <a:srgbClr val="000000"/>
                </a:solidFill>
                <a:latin typeface="Cambria Math" panose="02040503050406030204" pitchFamily="18" charset="0"/>
              </a:rPr>
              <a:t>       name</a:t>
            </a:r>
            <a:endParaRPr lang="fr-FR" sz="800" b="1" dirty="0">
              <a:solidFill>
                <a:srgbClr val="000000"/>
              </a:solidFill>
              <a:latin typeface="Cambria Math" panose="02040503050406030204" pitchFamily="18" charset="0"/>
            </a:endParaRPr>
          </a:p>
          <a:p>
            <a:pPr algn="just"/>
            <a:r>
              <a:rPr lang="fr-FR" sz="800" dirty="0">
                <a:latin typeface="Cambria Math" panose="02040503050406030204" pitchFamily="18" charset="0"/>
              </a:rPr>
              <a:t>      </a:t>
            </a:r>
            <a:r>
              <a:rPr lang="fr-FR" sz="800" dirty="0" smtClean="0">
                <a:latin typeface="Cambria Math" panose="02040503050406030204" pitchFamily="18" charset="0"/>
              </a:rPr>
              <a:t>  </a:t>
            </a:r>
            <a:r>
              <a:rPr lang="fr-FR" sz="800" dirty="0" smtClean="0">
                <a:solidFill>
                  <a:srgbClr val="0000CF"/>
                </a:solidFill>
                <a:latin typeface="Cambria Math" panose="02040503050406030204" pitchFamily="18" charset="0"/>
              </a:rPr>
              <a:t>0                   50                   0      0                      0      </a:t>
            </a:r>
            <a:r>
              <a:rPr lang="fr-FR" sz="800" dirty="0" smtClean="0">
                <a:solidFill>
                  <a:srgbClr val="000000"/>
                </a:solidFill>
                <a:latin typeface="Cambria Math" panose="02040503050406030204" pitchFamily="18" charset="0"/>
              </a:rPr>
              <a:t>layer_0</a:t>
            </a:r>
            <a:endParaRPr lang="fr-FR" sz="800" dirty="0">
              <a:solidFill>
                <a:srgbClr val="000000"/>
              </a:solidFill>
              <a:latin typeface="Cambria Math" panose="02040503050406030204" pitchFamily="18" charset="0"/>
            </a:endParaRPr>
          </a:p>
          <a:p>
            <a:pPr algn="just"/>
            <a:r>
              <a:rPr lang="fr-FR" sz="800" dirty="0">
                <a:latin typeface="Cambria Math" panose="02040503050406030204" pitchFamily="18" charset="0"/>
              </a:rPr>
              <a:t>      </a:t>
            </a:r>
            <a:r>
              <a:rPr lang="fr-FR" sz="800" dirty="0" smtClean="0">
                <a:latin typeface="Cambria Math" panose="02040503050406030204" pitchFamily="18" charset="0"/>
              </a:rPr>
              <a:t>  </a:t>
            </a:r>
            <a:r>
              <a:rPr lang="fr-FR" sz="800" dirty="0" smtClean="0">
                <a:solidFill>
                  <a:srgbClr val="0000CF"/>
                </a:solidFill>
                <a:latin typeface="Cambria Math" panose="02040503050406030204" pitchFamily="18" charset="0"/>
              </a:rPr>
              <a:t>1                150                   1       0                      0      </a:t>
            </a:r>
            <a:r>
              <a:rPr lang="fr-FR" sz="800" dirty="0" smtClean="0">
                <a:solidFill>
                  <a:srgbClr val="000000"/>
                </a:solidFill>
                <a:latin typeface="Cambria Math" panose="02040503050406030204" pitchFamily="18" charset="0"/>
              </a:rPr>
              <a:t>layer_1</a:t>
            </a:r>
            <a:endParaRPr lang="fr-FR" sz="800" dirty="0">
              <a:solidFill>
                <a:srgbClr val="000000"/>
              </a:solidFill>
              <a:latin typeface="Cambria Math" panose="02040503050406030204" pitchFamily="18" charset="0"/>
            </a:endParaRPr>
          </a:p>
          <a:p>
            <a:pPr algn="just"/>
            <a:r>
              <a:rPr lang="fr-FR" sz="800" dirty="0">
                <a:latin typeface="Cambria Math" panose="02040503050406030204" pitchFamily="18" charset="0"/>
              </a:rPr>
              <a:t>     </a:t>
            </a:r>
            <a:r>
              <a:rPr lang="fr-FR" sz="800" dirty="0" smtClean="0">
                <a:latin typeface="Cambria Math" panose="02040503050406030204" pitchFamily="18" charset="0"/>
              </a:rPr>
              <a:t>   </a:t>
            </a:r>
            <a:r>
              <a:rPr lang="fr-FR" sz="800" dirty="0">
                <a:solidFill>
                  <a:srgbClr val="0000CF"/>
                </a:solidFill>
                <a:latin typeface="Cambria Math" panose="02040503050406030204" pitchFamily="18" charset="0"/>
              </a:rPr>
              <a:t>2          </a:t>
            </a:r>
            <a:r>
              <a:rPr lang="fr-FR" sz="800" dirty="0" smtClean="0">
                <a:solidFill>
                  <a:srgbClr val="0000CF"/>
                </a:solidFill>
                <a:latin typeface="Cambria Math" panose="02040503050406030204" pitchFamily="18" charset="0"/>
              </a:rPr>
              <a:t>      100                   1       0                      0      </a:t>
            </a:r>
            <a:r>
              <a:rPr lang="fr-FR" sz="800" dirty="0" smtClean="0">
                <a:solidFill>
                  <a:srgbClr val="000000"/>
                </a:solidFill>
                <a:latin typeface="Cambria Math" panose="02040503050406030204" pitchFamily="18" charset="0"/>
              </a:rPr>
              <a:t>layer_2</a:t>
            </a:r>
            <a:endParaRPr lang="fr-FR" sz="800" dirty="0">
              <a:solidFill>
                <a:srgbClr val="000000"/>
              </a:solidFill>
              <a:latin typeface="Cambria Math" panose="02040503050406030204" pitchFamily="18" charset="0"/>
            </a:endParaRPr>
          </a:p>
          <a:p>
            <a:pPr algn="just"/>
            <a:r>
              <a:rPr lang="fr-FR" sz="800" dirty="0">
                <a:latin typeface="Cambria Math" panose="02040503050406030204" pitchFamily="18" charset="0"/>
              </a:rPr>
              <a:t>     </a:t>
            </a:r>
            <a:r>
              <a:rPr lang="fr-FR" sz="800" dirty="0" smtClean="0">
                <a:latin typeface="Cambria Math" panose="02040503050406030204" pitchFamily="18" charset="0"/>
              </a:rPr>
              <a:t>   </a:t>
            </a:r>
            <a:r>
              <a:rPr lang="fr-FR" sz="800" dirty="0" smtClean="0">
                <a:solidFill>
                  <a:srgbClr val="0000CF"/>
                </a:solidFill>
                <a:latin typeface="Cambria Math" panose="02040503050406030204" pitchFamily="18" charset="0"/>
              </a:rPr>
              <a:t>3                100                   1       0                      0      </a:t>
            </a:r>
            <a:r>
              <a:rPr lang="fr-FR" sz="800" dirty="0" smtClean="0">
                <a:solidFill>
                  <a:srgbClr val="000000"/>
                </a:solidFill>
                <a:latin typeface="Cambria Math" panose="02040503050406030204" pitchFamily="18" charset="0"/>
              </a:rPr>
              <a:t>layer_3</a:t>
            </a:r>
          </a:p>
          <a:p>
            <a:pPr algn="just"/>
            <a:r>
              <a:rPr lang="fr-FR" sz="800" dirty="0">
                <a:latin typeface="Cambria Math" panose="02040503050406030204" pitchFamily="18" charset="0"/>
              </a:rPr>
              <a:t> </a:t>
            </a:r>
            <a:r>
              <a:rPr lang="fr-FR" sz="800" dirty="0" smtClean="0">
                <a:latin typeface="Cambria Math" panose="02040503050406030204" pitchFamily="18" charset="0"/>
              </a:rPr>
              <a:t>	</a:t>
            </a:r>
            <a:r>
              <a:rPr lang="fr-FR" sz="800" dirty="0" smtClean="0">
                <a:solidFill>
                  <a:srgbClr val="CE5C00"/>
                </a:solidFill>
                <a:latin typeface="Cambria Math" panose="02040503050406030204" pitchFamily="18" charset="0"/>
              </a:rPr>
              <a:t>...</a:t>
            </a:r>
            <a:r>
              <a:rPr lang="fr-FR" sz="800" dirty="0" smtClean="0">
                <a:solidFill>
                  <a:srgbClr val="000000"/>
                </a:solidFill>
                <a:latin typeface="Cambria Math" panose="02040503050406030204" pitchFamily="18" charset="0"/>
              </a:rPr>
              <a:t>,</a:t>
            </a:r>
            <a:endParaRPr lang="fr-FR" sz="800" dirty="0">
              <a:solidFill>
                <a:srgbClr val="000000"/>
              </a:solidFill>
              <a:latin typeface="Cambria Math" panose="02040503050406030204" pitchFamily="18" charset="0"/>
            </a:endParaRPr>
          </a:p>
          <a:p>
            <a:pPr algn="just"/>
            <a:r>
              <a:rPr lang="fr-FR" sz="800" dirty="0" smtClean="0">
                <a:solidFill>
                  <a:srgbClr val="0000CF"/>
                </a:solidFill>
                <a:latin typeface="Cambria Math" panose="02040503050406030204" pitchFamily="18" charset="0"/>
              </a:rPr>
              <a:t>      12               100                   1        </a:t>
            </a:r>
            <a:r>
              <a:rPr lang="fr-FR" sz="800" dirty="0">
                <a:solidFill>
                  <a:srgbClr val="0000CF"/>
                </a:solidFill>
                <a:latin typeface="Cambria Math" panose="02040503050406030204" pitchFamily="18" charset="0"/>
              </a:rPr>
              <a:t>0             </a:t>
            </a:r>
            <a:r>
              <a:rPr lang="fr-FR" sz="800" dirty="0" smtClean="0">
                <a:solidFill>
                  <a:srgbClr val="0000CF"/>
                </a:solidFill>
                <a:latin typeface="Cambria Math" panose="02040503050406030204" pitchFamily="18" charset="0"/>
              </a:rPr>
              <a:t>         0   </a:t>
            </a:r>
            <a:r>
              <a:rPr lang="fr-FR" sz="800" dirty="0">
                <a:solidFill>
                  <a:srgbClr val="000000"/>
                </a:solidFill>
                <a:latin typeface="Cambria Math" panose="02040503050406030204" pitchFamily="18" charset="0"/>
              </a:rPr>
              <a:t>layer_12</a:t>
            </a:r>
          </a:p>
          <a:p>
            <a:pPr algn="just"/>
            <a:r>
              <a:rPr lang="fr-FR" sz="800" dirty="0">
                <a:latin typeface="Cambria Math" panose="02040503050406030204" pitchFamily="18" charset="0"/>
              </a:rPr>
              <a:t>    </a:t>
            </a:r>
            <a:r>
              <a:rPr lang="fr-FR" sz="800" dirty="0" smtClean="0">
                <a:latin typeface="Cambria Math" panose="02040503050406030204" pitchFamily="18" charset="0"/>
              </a:rPr>
              <a:t>  </a:t>
            </a:r>
            <a:r>
              <a:rPr lang="fr-FR" sz="800" dirty="0">
                <a:solidFill>
                  <a:srgbClr val="0000CF"/>
                </a:solidFill>
                <a:latin typeface="Cambria Math" panose="02040503050406030204" pitchFamily="18" charset="0"/>
              </a:rPr>
              <a:t>13         </a:t>
            </a:r>
            <a:r>
              <a:rPr lang="fr-FR" sz="800" dirty="0" smtClean="0">
                <a:solidFill>
                  <a:srgbClr val="0000CF"/>
                </a:solidFill>
                <a:latin typeface="Cambria Math" panose="02040503050406030204" pitchFamily="18" charset="0"/>
              </a:rPr>
              <a:t>      400                   1        </a:t>
            </a:r>
            <a:r>
              <a:rPr lang="fr-FR" sz="800" dirty="0">
                <a:solidFill>
                  <a:srgbClr val="0000CF"/>
                </a:solidFill>
                <a:latin typeface="Cambria Math" panose="02040503050406030204" pitchFamily="18" charset="0"/>
              </a:rPr>
              <a:t>0             </a:t>
            </a:r>
            <a:r>
              <a:rPr lang="fr-FR" sz="800" dirty="0" smtClean="0">
                <a:solidFill>
                  <a:srgbClr val="0000CF"/>
                </a:solidFill>
                <a:latin typeface="Cambria Math" panose="02040503050406030204" pitchFamily="18" charset="0"/>
              </a:rPr>
              <a:t>         0   </a:t>
            </a:r>
            <a:r>
              <a:rPr lang="fr-FR" sz="800" dirty="0">
                <a:solidFill>
                  <a:srgbClr val="000000"/>
                </a:solidFill>
                <a:latin typeface="Cambria Math" panose="02040503050406030204" pitchFamily="18" charset="0"/>
              </a:rPr>
              <a:t>layer_13</a:t>
            </a:r>
          </a:p>
          <a:p>
            <a:pPr algn="just"/>
            <a:r>
              <a:rPr lang="fr-FR" sz="800" dirty="0">
                <a:latin typeface="Cambria Math" panose="02040503050406030204" pitchFamily="18" charset="0"/>
              </a:rPr>
              <a:t>   </a:t>
            </a:r>
            <a:r>
              <a:rPr lang="fr-FR" sz="800" dirty="0" smtClean="0">
                <a:latin typeface="Cambria Math" panose="02040503050406030204" pitchFamily="18" charset="0"/>
              </a:rPr>
              <a:t>   </a:t>
            </a:r>
            <a:r>
              <a:rPr lang="fr-FR" sz="800" dirty="0">
                <a:solidFill>
                  <a:srgbClr val="0000CF"/>
                </a:solidFill>
                <a:latin typeface="Cambria Math" panose="02040503050406030204" pitchFamily="18" charset="0"/>
              </a:rPr>
              <a:t>14          </a:t>
            </a:r>
            <a:r>
              <a:rPr lang="fr-FR" sz="800" dirty="0" smtClean="0">
                <a:solidFill>
                  <a:srgbClr val="0000CF"/>
                </a:solidFill>
                <a:latin typeface="Cambria Math" panose="02040503050406030204" pitchFamily="18" charset="0"/>
              </a:rPr>
              <a:t>     100                   </a:t>
            </a:r>
            <a:r>
              <a:rPr lang="fr-FR" sz="800" dirty="0">
                <a:solidFill>
                  <a:srgbClr val="0000CF"/>
                </a:solidFill>
                <a:latin typeface="Cambria Math" panose="02040503050406030204" pitchFamily="18" charset="0"/>
              </a:rPr>
              <a:t>1    </a:t>
            </a:r>
            <a:r>
              <a:rPr lang="fr-FR" sz="800" dirty="0" smtClean="0">
                <a:solidFill>
                  <a:srgbClr val="0000CF"/>
                </a:solidFill>
                <a:latin typeface="Cambria Math" panose="02040503050406030204" pitchFamily="18" charset="0"/>
              </a:rPr>
              <a:t>    </a:t>
            </a:r>
            <a:r>
              <a:rPr lang="fr-FR" sz="800" dirty="0">
                <a:solidFill>
                  <a:srgbClr val="0000CF"/>
                </a:solidFill>
                <a:latin typeface="Cambria Math" panose="02040503050406030204" pitchFamily="18" charset="0"/>
              </a:rPr>
              <a:t>0             </a:t>
            </a:r>
            <a:r>
              <a:rPr lang="fr-FR" sz="800" dirty="0" smtClean="0">
                <a:solidFill>
                  <a:srgbClr val="0000CF"/>
                </a:solidFill>
                <a:latin typeface="Cambria Math" panose="02040503050406030204" pitchFamily="18" charset="0"/>
              </a:rPr>
              <a:t>         0   </a:t>
            </a:r>
            <a:r>
              <a:rPr lang="fr-FR" sz="800" dirty="0" smtClean="0">
                <a:solidFill>
                  <a:srgbClr val="000000"/>
                </a:solidFill>
                <a:latin typeface="Cambria Math" panose="02040503050406030204" pitchFamily="18" charset="0"/>
              </a:rPr>
              <a:t>layer_14</a:t>
            </a:r>
            <a:endParaRPr lang="fr-FR" sz="800" dirty="0"/>
          </a:p>
        </p:txBody>
      </p:sp>
      <p:sp>
        <p:nvSpPr>
          <p:cNvPr id="32" name="Rectangle 31"/>
          <p:cNvSpPr/>
          <p:nvPr/>
        </p:nvSpPr>
        <p:spPr>
          <a:xfrm>
            <a:off x="90905" y="1145382"/>
            <a:ext cx="1971042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50" dirty="0">
                <a:solidFill>
                  <a:srgbClr val="000000"/>
                </a:solidFill>
                <a:latin typeface="Cambria Math" panose="02040503050406030204" pitchFamily="18" charset="0"/>
              </a:rPr>
              <a:t>mm</a:t>
            </a:r>
            <a:r>
              <a:rPr lang="fr-FR" sz="1050" b="1" dirty="0">
                <a:solidFill>
                  <a:srgbClr val="CE5C00"/>
                </a:solidFill>
                <a:latin typeface="Cambria Math" panose="02040503050406030204" pitchFamily="18" charset="0"/>
              </a:rPr>
              <a:t>.</a:t>
            </a:r>
            <a:r>
              <a:rPr lang="fr-FR" sz="1050" b="1" dirty="0">
                <a:solidFill>
                  <a:srgbClr val="000000"/>
                </a:solidFill>
                <a:latin typeface="Cambria Math" panose="02040503050406030204" pitchFamily="18" charset="0"/>
              </a:rPr>
              <a:t>rma_path </a:t>
            </a:r>
            <a:r>
              <a:rPr lang="fr-FR" sz="1000" i="1" dirty="0">
                <a:solidFill>
                  <a:schemeClr val="accent2"/>
                </a:solidFill>
                <a:latin typeface="Cambria Math" panose="02040503050406030204" pitchFamily="18" charset="0"/>
              </a:rPr>
              <a:t>(str)</a:t>
            </a:r>
          </a:p>
          <a:p>
            <a:endParaRPr lang="fr-FR" sz="1050" dirty="0">
              <a:latin typeface="Cambria Math" panose="02040503050406030204" pitchFamily="18" charset="0"/>
            </a:endParaRPr>
          </a:p>
          <a:p>
            <a:r>
              <a:rPr lang="fr-FR" sz="1050" dirty="0" smtClean="0">
                <a:solidFill>
                  <a:srgbClr val="000000"/>
                </a:solidFill>
                <a:latin typeface="Cambria Math" panose="02040503050406030204" pitchFamily="18" charset="0"/>
              </a:rPr>
              <a:t>mm</a:t>
            </a:r>
            <a:r>
              <a:rPr lang="fr-FR" sz="1050" b="1" dirty="0" smtClean="0">
                <a:solidFill>
                  <a:srgbClr val="CE5C00"/>
                </a:solidFill>
                <a:latin typeface="Cambria Math" panose="02040503050406030204" pitchFamily="18" charset="0"/>
              </a:rPr>
              <a:t>.</a:t>
            </a:r>
            <a:r>
              <a:rPr lang="fr-FR" sz="1050" b="1" dirty="0">
                <a:solidFill>
                  <a:srgbClr val="000000"/>
                </a:solidFill>
                <a:latin typeface="Cambria Math" panose="02040503050406030204" pitchFamily="18" charset="0"/>
              </a:rPr>
              <a:t>m</a:t>
            </a:r>
            <a:r>
              <a:rPr lang="fr-FR" sz="1050" b="1" dirty="0" smtClean="0">
                <a:solidFill>
                  <a:srgbClr val="000000"/>
                </a:solidFill>
                <a:latin typeface="Cambria Math" panose="02040503050406030204" pitchFamily="18" charset="0"/>
              </a:rPr>
              <a:t>ldir </a:t>
            </a:r>
            <a:r>
              <a:rPr lang="fr-FR" sz="1000" i="1" dirty="0" smtClean="0">
                <a:solidFill>
                  <a:schemeClr val="accent2"/>
                </a:solidFill>
                <a:latin typeface="Cambria Math" panose="02040503050406030204" pitchFamily="18" charset="0"/>
              </a:rPr>
              <a:t>(str)</a:t>
            </a:r>
            <a:endParaRPr lang="fr-FR" sz="1000" i="1" dirty="0">
              <a:solidFill>
                <a:schemeClr val="accent2"/>
              </a:solidFill>
              <a:latin typeface="Cambria Math" panose="02040503050406030204" pitchFamily="18" charset="0"/>
            </a:endParaRPr>
          </a:p>
          <a:p>
            <a:endParaRPr lang="fr-FR" sz="1050" dirty="0">
              <a:latin typeface="Cambria Math" panose="02040503050406030204" pitchFamily="18" charset="0"/>
            </a:endParaRPr>
          </a:p>
          <a:p>
            <a:r>
              <a:rPr lang="fr-FR" sz="1050" dirty="0">
                <a:solidFill>
                  <a:srgbClr val="000000"/>
                </a:solidFill>
                <a:latin typeface="Cambria Math" panose="02040503050406030204" pitchFamily="18" charset="0"/>
              </a:rPr>
              <a:t>mm</a:t>
            </a:r>
            <a:r>
              <a:rPr lang="fr-FR" sz="1050" b="1" dirty="0">
                <a:solidFill>
                  <a:srgbClr val="CE5C00"/>
                </a:solidFill>
                <a:latin typeface="Cambria Math" panose="02040503050406030204" pitchFamily="18" charset="0"/>
              </a:rPr>
              <a:t>.</a:t>
            </a:r>
            <a:r>
              <a:rPr lang="fr-FR" sz="1050" b="1" dirty="0">
                <a:solidFill>
                  <a:srgbClr val="000000"/>
                </a:solidFill>
                <a:latin typeface="Cambria Math" panose="02040503050406030204" pitchFamily="18" charset="0"/>
              </a:rPr>
              <a:t>nlay, </a:t>
            </a:r>
            <a:r>
              <a:rPr lang="fr-FR" sz="1050" b="1" dirty="0" smtClean="0">
                <a:solidFill>
                  <a:srgbClr val="000000"/>
                </a:solidFill>
                <a:latin typeface="Cambria Math" panose="02040503050406030204" pitchFamily="18" charset="0"/>
              </a:rPr>
              <a:t>mm</a:t>
            </a:r>
            <a:r>
              <a:rPr lang="fr-FR" sz="1050" b="1" dirty="0" smtClean="0">
                <a:solidFill>
                  <a:srgbClr val="CE5C00"/>
                </a:solidFill>
                <a:latin typeface="Cambria Math" panose="02040503050406030204" pitchFamily="18" charset="0"/>
              </a:rPr>
              <a:t>.</a:t>
            </a:r>
            <a:r>
              <a:rPr lang="fr-FR" sz="1050" b="1" dirty="0" smtClean="0">
                <a:solidFill>
                  <a:srgbClr val="000000"/>
                </a:solidFill>
                <a:latin typeface="Cambria Math" panose="02040503050406030204" pitchFamily="18" charset="0"/>
              </a:rPr>
              <a:t>nnest </a:t>
            </a:r>
            <a:r>
              <a:rPr lang="fr-FR" sz="1000" i="1" dirty="0" smtClean="0">
                <a:solidFill>
                  <a:schemeClr val="accent2"/>
                </a:solidFill>
                <a:latin typeface="Cambria Math" panose="02040503050406030204" pitchFamily="18" charset="0"/>
              </a:rPr>
              <a:t>(int)</a:t>
            </a:r>
            <a:endParaRPr lang="fr-FR" sz="1000" i="1" dirty="0">
              <a:solidFill>
                <a:schemeClr val="accent2"/>
              </a:solidFill>
              <a:latin typeface="Cambria Math" panose="02040503050406030204" pitchFamily="18" charset="0"/>
            </a:endParaRPr>
          </a:p>
        </p:txBody>
      </p:sp>
      <p:sp>
        <p:nvSpPr>
          <p:cNvPr id="33" name="ZoneTexte 32"/>
          <p:cNvSpPr txBox="1"/>
          <p:nvPr/>
        </p:nvSpPr>
        <p:spPr>
          <a:xfrm>
            <a:off x="-43728" y="795317"/>
            <a:ext cx="193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@ Attributs</a:t>
            </a:r>
            <a:endParaRPr lang="fr-FR" dirty="0"/>
          </a:p>
        </p:txBody>
      </p:sp>
      <p:sp>
        <p:nvSpPr>
          <p:cNvPr id="34" name="Rectangle 33"/>
          <p:cNvSpPr/>
          <p:nvPr/>
        </p:nvSpPr>
        <p:spPr>
          <a:xfrm>
            <a:off x="3385038" y="3150403"/>
            <a:ext cx="2117887" cy="2154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fr-FR" sz="800" dirty="0">
                <a:solidFill>
                  <a:srgbClr val="000000"/>
                </a:solidFill>
                <a:latin typeface="Cambria Math" panose="02040503050406030204" pitchFamily="18" charset="0"/>
              </a:rPr>
              <a:t>{</a:t>
            </a:r>
            <a:r>
              <a:rPr lang="fr-FR" sz="800" dirty="0">
                <a:solidFill>
                  <a:srgbClr val="4E9A06"/>
                </a:solidFill>
                <a:latin typeface="Cambria Math" panose="02040503050406030204" pitchFamily="18" charset="0"/>
              </a:rPr>
              <a:t>'sepon'</a:t>
            </a:r>
            <a:r>
              <a:rPr lang="fr-FR" sz="800" dirty="0">
                <a:solidFill>
                  <a:srgbClr val="000000"/>
                </a:solidFill>
                <a:latin typeface="Cambria Math" panose="02040503050406030204" pitchFamily="18" charset="0"/>
              </a:rPr>
              <a:t>: </a:t>
            </a:r>
            <a:r>
              <a:rPr lang="fr-FR" sz="800" dirty="0">
                <a:solidFill>
                  <a:srgbClr val="3465A4"/>
                </a:solidFill>
                <a:latin typeface="Cambria Math" panose="02040503050406030204" pitchFamily="18" charset="0"/>
              </a:rPr>
              <a:t>None</a:t>
            </a:r>
            <a:r>
              <a:rPr lang="fr-FR" sz="800" dirty="0">
                <a:solidFill>
                  <a:srgbClr val="000000"/>
                </a:solidFill>
                <a:latin typeface="Cambria Math" panose="02040503050406030204" pitchFamily="18" charset="0"/>
              </a:rPr>
              <a:t>, </a:t>
            </a:r>
            <a:r>
              <a:rPr lang="fr-FR" sz="800" dirty="0">
                <a:solidFill>
                  <a:srgbClr val="4E9A06"/>
                </a:solidFill>
                <a:latin typeface="Cambria Math" panose="02040503050406030204" pitchFamily="18" charset="0"/>
              </a:rPr>
              <a:t>'topog'</a:t>
            </a:r>
            <a:r>
              <a:rPr lang="fr-FR" sz="800" dirty="0">
                <a:solidFill>
                  <a:srgbClr val="000000"/>
                </a:solidFill>
                <a:latin typeface="Cambria Math" panose="02040503050406030204" pitchFamily="18" charset="0"/>
              </a:rPr>
              <a:t>: </a:t>
            </a:r>
            <a:r>
              <a:rPr lang="fr-FR" sz="800" dirty="0">
                <a:solidFill>
                  <a:srgbClr val="3465A4"/>
                </a:solidFill>
                <a:latin typeface="Cambria Math" panose="02040503050406030204" pitchFamily="18" charset="0"/>
              </a:rPr>
              <a:t>None</a:t>
            </a:r>
            <a:r>
              <a:rPr lang="fr-FR" sz="800" dirty="0">
                <a:solidFill>
                  <a:srgbClr val="000000"/>
                </a:solidFill>
                <a:latin typeface="Cambria Math" panose="02040503050406030204" pitchFamily="18" charset="0"/>
              </a:rPr>
              <a:t>, </a:t>
            </a:r>
            <a:r>
              <a:rPr lang="fr-FR" sz="800" dirty="0">
                <a:solidFill>
                  <a:srgbClr val="4E9A06"/>
                </a:solidFill>
                <a:latin typeface="Cambria Math" panose="02040503050406030204" pitchFamily="18" charset="0"/>
              </a:rPr>
              <a:t>'hsubs'</a:t>
            </a:r>
            <a:r>
              <a:rPr lang="fr-FR" sz="800" dirty="0">
                <a:solidFill>
                  <a:srgbClr val="000000"/>
                </a:solidFill>
                <a:latin typeface="Cambria Math" panose="02040503050406030204" pitchFamily="18" charset="0"/>
              </a:rPr>
              <a:t>: </a:t>
            </a:r>
            <a:r>
              <a:rPr lang="fr-FR" sz="800" dirty="0">
                <a:solidFill>
                  <a:srgbClr val="3465A4"/>
                </a:solidFill>
                <a:latin typeface="Cambria Math" panose="02040503050406030204" pitchFamily="18" charset="0"/>
              </a:rPr>
              <a:t>None</a:t>
            </a:r>
            <a:r>
              <a:rPr lang="fr-FR" sz="800" dirty="0">
                <a:solidFill>
                  <a:srgbClr val="000000"/>
                </a:solidFill>
                <a:latin typeface="Cambria Math" panose="02040503050406030204" pitchFamily="18" charset="0"/>
              </a:rPr>
              <a:t>}</a:t>
            </a:r>
          </a:p>
        </p:txBody>
      </p:sp>
      <p:sp>
        <p:nvSpPr>
          <p:cNvPr id="36" name="Rectangle 35"/>
          <p:cNvSpPr/>
          <p:nvPr/>
        </p:nvSpPr>
        <p:spPr>
          <a:xfrm>
            <a:off x="3385038" y="3877721"/>
            <a:ext cx="2117887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fr-FR" sz="800" dirty="0">
                <a:solidFill>
                  <a:srgbClr val="000000"/>
                </a:solidFill>
                <a:latin typeface="Cambria Math" panose="02040503050406030204" pitchFamily="18" charset="0"/>
              </a:rPr>
              <a:t>{</a:t>
            </a:r>
            <a:r>
              <a:rPr lang="fr-FR" sz="800" dirty="0">
                <a:solidFill>
                  <a:srgbClr val="4E9A06"/>
                </a:solidFill>
                <a:latin typeface="Cambria Math" panose="02040503050406030204" pitchFamily="18" charset="0"/>
              </a:rPr>
              <a:t>'permh'</a:t>
            </a:r>
            <a:r>
              <a:rPr lang="fr-FR" sz="800" dirty="0">
                <a:solidFill>
                  <a:srgbClr val="000000"/>
                </a:solidFill>
                <a:latin typeface="Cambria Math" panose="02040503050406030204" pitchFamily="18" charset="0"/>
              </a:rPr>
              <a:t>: </a:t>
            </a:r>
            <a:r>
              <a:rPr lang="fr-FR" sz="800" dirty="0">
                <a:solidFill>
                  <a:srgbClr val="CE5C00"/>
                </a:solidFill>
                <a:latin typeface="Cambria Math" panose="02040503050406030204" pitchFamily="18" charset="0"/>
              </a:rPr>
              <a:t>&lt;</a:t>
            </a:r>
            <a:r>
              <a:rPr lang="fr-FR" sz="800" dirty="0" smtClean="0">
                <a:solidFill>
                  <a:srgbClr val="000000"/>
                </a:solidFill>
                <a:latin typeface="Cambria Math" panose="02040503050406030204" pitchFamily="18" charset="0"/>
              </a:rPr>
              <a:t>pymarthe</a:t>
            </a:r>
            <a:r>
              <a:rPr lang="fr-FR" sz="800" dirty="0" smtClean="0">
                <a:solidFill>
                  <a:srgbClr val="CE5C00"/>
                </a:solidFill>
                <a:latin typeface="Cambria Math" panose="02040503050406030204" pitchFamily="18" charset="0"/>
              </a:rPr>
              <a:t>.</a:t>
            </a:r>
            <a:r>
              <a:rPr lang="fr-FR" sz="800" dirty="0" smtClean="0">
                <a:solidFill>
                  <a:srgbClr val="000000"/>
                </a:solidFill>
                <a:latin typeface="Cambria Math" panose="02040503050406030204" pitchFamily="18" charset="0"/>
              </a:rPr>
              <a:t>mfield</a:t>
            </a:r>
            <a:r>
              <a:rPr lang="fr-FR" sz="800" dirty="0" smtClean="0">
                <a:solidFill>
                  <a:srgbClr val="CE5C00"/>
                </a:solidFill>
                <a:latin typeface="Cambria Math" panose="02040503050406030204" pitchFamily="18" charset="0"/>
              </a:rPr>
              <a:t>.</a:t>
            </a:r>
            <a:r>
              <a:rPr lang="fr-FR" sz="800" dirty="0" smtClean="0">
                <a:solidFill>
                  <a:srgbClr val="000000"/>
                </a:solidFill>
                <a:latin typeface="Cambria Math" panose="02040503050406030204" pitchFamily="18" charset="0"/>
              </a:rPr>
              <a:t>MartheField</a:t>
            </a:r>
            <a:r>
              <a:rPr lang="fr-FR" sz="800" dirty="0" smtClean="0">
                <a:solidFill>
                  <a:srgbClr val="CE5C00"/>
                </a:solidFill>
                <a:latin typeface="Cambria Math" panose="02040503050406030204" pitchFamily="18" charset="0"/>
              </a:rPr>
              <a:t>&gt;</a:t>
            </a:r>
            <a:r>
              <a:rPr lang="fr-FR" sz="800" dirty="0" smtClean="0">
                <a:solidFill>
                  <a:srgbClr val="000000"/>
                </a:solidFill>
                <a:latin typeface="Cambria Math" panose="02040503050406030204" pitchFamily="18" charset="0"/>
              </a:rPr>
              <a:t>,</a:t>
            </a:r>
            <a:endParaRPr lang="fr-FR" sz="800" dirty="0">
              <a:solidFill>
                <a:srgbClr val="000000"/>
              </a:solidFill>
              <a:latin typeface="Cambria Math" panose="02040503050406030204" pitchFamily="18" charset="0"/>
            </a:endParaRPr>
          </a:p>
          <a:p>
            <a:r>
              <a:rPr lang="fr-FR" sz="800" dirty="0">
                <a:latin typeface="Cambria Math" panose="02040503050406030204" pitchFamily="18" charset="0"/>
              </a:rPr>
              <a:t> </a:t>
            </a:r>
            <a:r>
              <a:rPr lang="fr-FR" sz="800" dirty="0">
                <a:solidFill>
                  <a:srgbClr val="4E9A06"/>
                </a:solidFill>
                <a:latin typeface="Cambria Math" panose="02040503050406030204" pitchFamily="18" charset="0"/>
              </a:rPr>
              <a:t>'emmca'</a:t>
            </a:r>
            <a:r>
              <a:rPr lang="fr-FR" sz="800" dirty="0">
                <a:solidFill>
                  <a:srgbClr val="000000"/>
                </a:solidFill>
                <a:latin typeface="Cambria Math" panose="02040503050406030204" pitchFamily="18" charset="0"/>
              </a:rPr>
              <a:t>: </a:t>
            </a:r>
            <a:r>
              <a:rPr lang="fr-FR" sz="800" dirty="0">
                <a:solidFill>
                  <a:srgbClr val="CE5C00"/>
                </a:solidFill>
                <a:latin typeface="Cambria Math" panose="02040503050406030204" pitchFamily="18" charset="0"/>
              </a:rPr>
              <a:t>&lt;</a:t>
            </a:r>
            <a:r>
              <a:rPr lang="fr-FR" sz="800" dirty="0" smtClean="0">
                <a:solidFill>
                  <a:srgbClr val="000000"/>
                </a:solidFill>
                <a:latin typeface="Cambria Math" panose="02040503050406030204" pitchFamily="18" charset="0"/>
              </a:rPr>
              <a:t>pymarthe</a:t>
            </a:r>
            <a:r>
              <a:rPr lang="fr-FR" sz="800" dirty="0" smtClean="0">
                <a:solidFill>
                  <a:srgbClr val="CE5C00"/>
                </a:solidFill>
                <a:latin typeface="Cambria Math" panose="02040503050406030204" pitchFamily="18" charset="0"/>
              </a:rPr>
              <a:t>.</a:t>
            </a:r>
            <a:r>
              <a:rPr lang="fr-FR" sz="800" dirty="0" smtClean="0">
                <a:solidFill>
                  <a:srgbClr val="000000"/>
                </a:solidFill>
                <a:latin typeface="Cambria Math" panose="02040503050406030204" pitchFamily="18" charset="0"/>
              </a:rPr>
              <a:t>mfield</a:t>
            </a:r>
            <a:r>
              <a:rPr lang="fr-FR" sz="800" dirty="0" smtClean="0">
                <a:solidFill>
                  <a:srgbClr val="CE5C00"/>
                </a:solidFill>
                <a:latin typeface="Cambria Math" panose="02040503050406030204" pitchFamily="18" charset="0"/>
              </a:rPr>
              <a:t>.</a:t>
            </a:r>
            <a:r>
              <a:rPr lang="fr-FR" sz="800" dirty="0" smtClean="0">
                <a:solidFill>
                  <a:srgbClr val="000000"/>
                </a:solidFill>
                <a:latin typeface="Cambria Math" panose="02040503050406030204" pitchFamily="18" charset="0"/>
              </a:rPr>
              <a:t>MartheField</a:t>
            </a:r>
            <a:r>
              <a:rPr lang="fr-FR" sz="800" dirty="0" smtClean="0">
                <a:solidFill>
                  <a:srgbClr val="CE5C00"/>
                </a:solidFill>
                <a:latin typeface="Cambria Math" panose="02040503050406030204" pitchFamily="18" charset="0"/>
              </a:rPr>
              <a:t>&gt;</a:t>
            </a:r>
            <a:r>
              <a:rPr lang="fr-FR" sz="800" dirty="0" smtClean="0">
                <a:solidFill>
                  <a:srgbClr val="000000"/>
                </a:solidFill>
                <a:latin typeface="Cambria Math" panose="02040503050406030204" pitchFamily="18" charset="0"/>
              </a:rPr>
              <a:t>,</a:t>
            </a:r>
            <a:endParaRPr lang="fr-FR" sz="800" dirty="0">
              <a:solidFill>
                <a:srgbClr val="000000"/>
              </a:solidFill>
              <a:latin typeface="Cambria Math" panose="02040503050406030204" pitchFamily="18" charset="0"/>
            </a:endParaRPr>
          </a:p>
          <a:p>
            <a:r>
              <a:rPr lang="fr-FR" sz="800" dirty="0">
                <a:latin typeface="Cambria Math" panose="02040503050406030204" pitchFamily="18" charset="0"/>
              </a:rPr>
              <a:t> </a:t>
            </a:r>
            <a:r>
              <a:rPr lang="fr-FR" sz="800" dirty="0">
                <a:solidFill>
                  <a:srgbClr val="4E9A06"/>
                </a:solidFill>
                <a:latin typeface="Cambria Math" panose="02040503050406030204" pitchFamily="18" charset="0"/>
              </a:rPr>
              <a:t>'emmli'</a:t>
            </a:r>
            <a:r>
              <a:rPr lang="fr-FR" sz="800" dirty="0">
                <a:solidFill>
                  <a:srgbClr val="000000"/>
                </a:solidFill>
                <a:latin typeface="Cambria Math" panose="02040503050406030204" pitchFamily="18" charset="0"/>
              </a:rPr>
              <a:t>: </a:t>
            </a:r>
            <a:r>
              <a:rPr lang="fr-FR" sz="800" dirty="0">
                <a:solidFill>
                  <a:srgbClr val="CE5C00"/>
                </a:solidFill>
                <a:latin typeface="Cambria Math" panose="02040503050406030204" pitchFamily="18" charset="0"/>
              </a:rPr>
              <a:t>&lt;</a:t>
            </a:r>
            <a:r>
              <a:rPr lang="fr-FR" sz="800" dirty="0" smtClean="0">
                <a:solidFill>
                  <a:srgbClr val="000000"/>
                </a:solidFill>
                <a:latin typeface="Cambria Math" panose="02040503050406030204" pitchFamily="18" charset="0"/>
              </a:rPr>
              <a:t>pymarthe</a:t>
            </a:r>
            <a:r>
              <a:rPr lang="fr-FR" sz="800" dirty="0" smtClean="0">
                <a:solidFill>
                  <a:srgbClr val="CE5C00"/>
                </a:solidFill>
                <a:latin typeface="Cambria Math" panose="02040503050406030204" pitchFamily="18" charset="0"/>
              </a:rPr>
              <a:t>.</a:t>
            </a:r>
            <a:r>
              <a:rPr lang="fr-FR" sz="800" dirty="0" smtClean="0">
                <a:solidFill>
                  <a:srgbClr val="000000"/>
                </a:solidFill>
                <a:latin typeface="Cambria Math" panose="02040503050406030204" pitchFamily="18" charset="0"/>
              </a:rPr>
              <a:t>mfield</a:t>
            </a:r>
            <a:r>
              <a:rPr lang="fr-FR" sz="800" dirty="0" smtClean="0">
                <a:solidFill>
                  <a:srgbClr val="CE5C00"/>
                </a:solidFill>
                <a:latin typeface="Cambria Math" panose="02040503050406030204" pitchFamily="18" charset="0"/>
              </a:rPr>
              <a:t>.</a:t>
            </a:r>
            <a:r>
              <a:rPr lang="fr-FR" sz="800" dirty="0" smtClean="0">
                <a:solidFill>
                  <a:srgbClr val="000000"/>
                </a:solidFill>
                <a:latin typeface="Cambria Math" panose="02040503050406030204" pitchFamily="18" charset="0"/>
              </a:rPr>
              <a:t>MartheField</a:t>
            </a:r>
            <a:r>
              <a:rPr lang="fr-FR" sz="800" dirty="0" smtClean="0">
                <a:solidFill>
                  <a:srgbClr val="CE5C00"/>
                </a:solidFill>
                <a:latin typeface="Cambria Math" panose="02040503050406030204" pitchFamily="18" charset="0"/>
              </a:rPr>
              <a:t>&gt;</a:t>
            </a:r>
            <a:r>
              <a:rPr lang="fr-FR" sz="800" dirty="0" smtClean="0">
                <a:solidFill>
                  <a:srgbClr val="000000"/>
                </a:solidFill>
                <a:latin typeface="Cambria Math" panose="02040503050406030204" pitchFamily="18" charset="0"/>
              </a:rPr>
              <a:t>}</a:t>
            </a:r>
            <a:endParaRPr lang="fr-FR" sz="800" dirty="0">
              <a:solidFill>
                <a:srgbClr val="000000"/>
              </a:solidFill>
              <a:latin typeface="Cambria Math" panose="02040503050406030204" pitchFamily="18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3433806" y="4936089"/>
            <a:ext cx="2026544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fr-FR" sz="800" dirty="0">
                <a:latin typeface="Cambria Math" panose="02040503050406030204" pitchFamily="18" charset="0"/>
              </a:rPr>
              <a:t> </a:t>
            </a:r>
            <a:r>
              <a:rPr lang="fr-FR" sz="800" dirty="0">
                <a:solidFill>
                  <a:srgbClr val="000000"/>
                </a:solidFill>
                <a:latin typeface="Cambria Math" panose="02040503050406030204" pitchFamily="18" charset="0"/>
              </a:rPr>
              <a:t>Building spatial index </a:t>
            </a:r>
            <a:r>
              <a:rPr lang="fr-FR" sz="800" dirty="0">
                <a:solidFill>
                  <a:srgbClr val="CE5C00"/>
                </a:solidFill>
                <a:latin typeface="Cambria Math" panose="02040503050406030204" pitchFamily="18" charset="0"/>
              </a:rPr>
              <a:t>... </a:t>
            </a:r>
          </a:p>
          <a:p>
            <a:r>
              <a:rPr lang="fr-FR" sz="800" dirty="0" smtClean="0">
                <a:solidFill>
                  <a:srgbClr val="000000"/>
                </a:solidFill>
                <a:latin typeface="Cambria Math" panose="02040503050406030204" pitchFamily="18" charset="0"/>
              </a:rPr>
              <a:t>[</a:t>
            </a:r>
            <a:r>
              <a:rPr lang="fr-FR" sz="800" dirty="0" smtClean="0">
                <a:solidFill>
                  <a:srgbClr val="CE5C00"/>
                </a:solidFill>
                <a:latin typeface="Cambria Math" panose="02040503050406030204" pitchFamily="18" charset="0"/>
              </a:rPr>
              <a:t>======                                           </a:t>
            </a:r>
            <a:r>
              <a:rPr lang="fr-FR" sz="800" dirty="0">
                <a:solidFill>
                  <a:srgbClr val="000000"/>
                </a:solidFill>
                <a:latin typeface="Cambria Math" panose="02040503050406030204" pitchFamily="18" charset="0"/>
              </a:rPr>
              <a:t>] </a:t>
            </a:r>
            <a:r>
              <a:rPr lang="fr-FR" sz="800" dirty="0" smtClean="0">
                <a:solidFill>
                  <a:srgbClr val="0000CF"/>
                </a:solidFill>
                <a:latin typeface="Cambria Math" panose="02040503050406030204" pitchFamily="18" charset="0"/>
              </a:rPr>
              <a:t>35</a:t>
            </a:r>
            <a:r>
              <a:rPr lang="fr-FR" sz="800" dirty="0">
                <a:solidFill>
                  <a:srgbClr val="CE5C00"/>
                </a:solidFill>
                <a:latin typeface="Cambria Math" panose="02040503050406030204" pitchFamily="18" charset="0"/>
              </a:rPr>
              <a:t>% </a:t>
            </a:r>
          </a:p>
        </p:txBody>
      </p:sp>
      <p:sp>
        <p:nvSpPr>
          <p:cNvPr id="4" name="Rectangle 3"/>
          <p:cNvSpPr/>
          <p:nvPr/>
        </p:nvSpPr>
        <p:spPr>
          <a:xfrm>
            <a:off x="89385" y="2109508"/>
            <a:ext cx="112402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000" dirty="0">
                <a:solidFill>
                  <a:srgbClr val="000000"/>
                </a:solidFill>
                <a:latin typeface="Cambria Math" panose="02040503050406030204" pitchFamily="18" charset="0"/>
              </a:rPr>
              <a:t>mm</a:t>
            </a:r>
            <a:r>
              <a:rPr lang="fr-FR" sz="1000" b="1" dirty="0">
                <a:solidFill>
                  <a:srgbClr val="CE5C00"/>
                </a:solidFill>
                <a:latin typeface="Cambria Math" panose="02040503050406030204" pitchFamily="18" charset="0"/>
              </a:rPr>
              <a:t>.</a:t>
            </a:r>
            <a:r>
              <a:rPr lang="fr-FR" sz="1000" b="1" dirty="0">
                <a:solidFill>
                  <a:srgbClr val="000000"/>
                </a:solidFill>
                <a:latin typeface="Cambria Math" panose="02040503050406030204" pitchFamily="18" charset="0"/>
              </a:rPr>
              <a:t>mlfiles </a:t>
            </a:r>
            <a:r>
              <a:rPr lang="fr-FR" sz="1000" i="1" dirty="0">
                <a:solidFill>
                  <a:schemeClr val="accent2"/>
                </a:solidFill>
                <a:latin typeface="Cambria Math" panose="02040503050406030204" pitchFamily="18" charset="0"/>
              </a:rPr>
              <a:t>(dict)</a:t>
            </a:r>
          </a:p>
        </p:txBody>
      </p:sp>
      <p:sp>
        <p:nvSpPr>
          <p:cNvPr id="5" name="Rectangle 4"/>
          <p:cNvSpPr/>
          <p:nvPr/>
        </p:nvSpPr>
        <p:spPr>
          <a:xfrm>
            <a:off x="153808" y="3368997"/>
            <a:ext cx="103586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000" dirty="0">
                <a:solidFill>
                  <a:srgbClr val="000000"/>
                </a:solidFill>
                <a:latin typeface="Cambria Math" panose="02040503050406030204" pitchFamily="18" charset="0"/>
              </a:rPr>
              <a:t>mm</a:t>
            </a:r>
            <a:r>
              <a:rPr lang="fr-FR" sz="1000" b="1" dirty="0">
                <a:solidFill>
                  <a:srgbClr val="CE5C00"/>
                </a:solidFill>
                <a:latin typeface="Cambria Math" panose="02040503050406030204" pitchFamily="18" charset="0"/>
              </a:rPr>
              <a:t>.</a:t>
            </a:r>
            <a:r>
              <a:rPr lang="fr-FR" sz="1000" b="1" dirty="0">
                <a:solidFill>
                  <a:srgbClr val="000000"/>
                </a:solidFill>
                <a:latin typeface="Cambria Math" panose="02040503050406030204" pitchFamily="18" charset="0"/>
              </a:rPr>
              <a:t>units </a:t>
            </a:r>
            <a:r>
              <a:rPr lang="fr-FR" sz="1000" i="1" dirty="0">
                <a:solidFill>
                  <a:schemeClr val="accent2"/>
                </a:solidFill>
                <a:latin typeface="Cambria Math" panose="02040503050406030204" pitchFamily="18" charset="0"/>
              </a:rPr>
              <a:t>(dict)</a:t>
            </a:r>
            <a:endParaRPr lang="fr-FR" sz="1000" b="1" dirty="0">
              <a:solidFill>
                <a:srgbClr val="000000"/>
              </a:solidFill>
              <a:latin typeface="Cambria Math" panose="020405030504060302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9385" y="4760504"/>
            <a:ext cx="179728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000" dirty="0">
                <a:solidFill>
                  <a:srgbClr val="000000"/>
                </a:solidFill>
                <a:latin typeface="Cambria Math" panose="02040503050406030204" pitchFamily="18" charset="0"/>
              </a:rPr>
              <a:t>mm</a:t>
            </a:r>
            <a:r>
              <a:rPr lang="fr-FR" sz="1000" b="1" dirty="0">
                <a:solidFill>
                  <a:srgbClr val="CE5C00"/>
                </a:solidFill>
                <a:latin typeface="Cambria Math" panose="02040503050406030204" pitchFamily="18" charset="0"/>
              </a:rPr>
              <a:t>.</a:t>
            </a:r>
            <a:r>
              <a:rPr lang="fr-FR" sz="1000" b="1" dirty="0">
                <a:solidFill>
                  <a:srgbClr val="000000"/>
                </a:solidFill>
                <a:latin typeface="Cambria Math" panose="02040503050406030204" pitchFamily="18" charset="0"/>
              </a:rPr>
              <a:t>mldates </a:t>
            </a:r>
            <a:r>
              <a:rPr lang="fr-FR" sz="1000" i="1" dirty="0">
                <a:solidFill>
                  <a:schemeClr val="accent2"/>
                </a:solidFill>
                <a:latin typeface="Cambria Math" panose="02040503050406030204" pitchFamily="18" charset="0"/>
              </a:rPr>
              <a:t>(DatetimeIndex)</a:t>
            </a:r>
          </a:p>
        </p:txBody>
      </p:sp>
      <p:sp>
        <p:nvSpPr>
          <p:cNvPr id="7" name="Rectangle 6"/>
          <p:cNvSpPr/>
          <p:nvPr/>
        </p:nvSpPr>
        <p:spPr>
          <a:xfrm>
            <a:off x="3279720" y="2947322"/>
            <a:ext cx="127791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000" dirty="0">
                <a:solidFill>
                  <a:srgbClr val="000000"/>
                </a:solidFill>
                <a:latin typeface="Cambria Math" panose="02040503050406030204" pitchFamily="18" charset="0"/>
              </a:rPr>
              <a:t>mm</a:t>
            </a:r>
            <a:r>
              <a:rPr lang="fr-FR" sz="1000" b="1" dirty="0">
                <a:solidFill>
                  <a:srgbClr val="CE5C00"/>
                </a:solidFill>
                <a:latin typeface="Cambria Math" panose="02040503050406030204" pitchFamily="18" charset="0"/>
              </a:rPr>
              <a:t>.</a:t>
            </a:r>
            <a:r>
              <a:rPr lang="fr-FR" sz="1000" b="1" dirty="0">
                <a:solidFill>
                  <a:srgbClr val="000000"/>
                </a:solidFill>
                <a:latin typeface="Cambria Math" panose="02040503050406030204" pitchFamily="18" charset="0"/>
              </a:rPr>
              <a:t>geometry </a:t>
            </a:r>
            <a:r>
              <a:rPr lang="fr-FR" sz="1000" i="1" dirty="0">
                <a:solidFill>
                  <a:schemeClr val="accent2"/>
                </a:solidFill>
                <a:latin typeface="Cambria Math" panose="02040503050406030204" pitchFamily="18" charset="0"/>
              </a:rPr>
              <a:t>(dict)</a:t>
            </a:r>
          </a:p>
        </p:txBody>
      </p:sp>
      <p:sp>
        <p:nvSpPr>
          <p:cNvPr id="8" name="Rectangle 7"/>
          <p:cNvSpPr/>
          <p:nvPr/>
        </p:nvSpPr>
        <p:spPr>
          <a:xfrm>
            <a:off x="3279720" y="3696199"/>
            <a:ext cx="102303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000" dirty="0">
                <a:solidFill>
                  <a:srgbClr val="000000"/>
                </a:solidFill>
                <a:latin typeface="Cambria Math" panose="02040503050406030204" pitchFamily="18" charset="0"/>
              </a:rPr>
              <a:t>mm</a:t>
            </a:r>
            <a:r>
              <a:rPr lang="fr-FR" sz="1000" b="1" dirty="0">
                <a:solidFill>
                  <a:srgbClr val="CE5C00"/>
                </a:solidFill>
                <a:latin typeface="Cambria Math" panose="02040503050406030204" pitchFamily="18" charset="0"/>
              </a:rPr>
              <a:t>.</a:t>
            </a:r>
            <a:r>
              <a:rPr lang="fr-FR" sz="1000" b="1" dirty="0">
                <a:solidFill>
                  <a:srgbClr val="000000"/>
                </a:solidFill>
                <a:latin typeface="Cambria Math" panose="02040503050406030204" pitchFamily="18" charset="0"/>
              </a:rPr>
              <a:t>prop </a:t>
            </a:r>
            <a:r>
              <a:rPr lang="fr-FR" sz="1000" i="1" dirty="0">
                <a:solidFill>
                  <a:schemeClr val="accent2"/>
                </a:solidFill>
                <a:latin typeface="Cambria Math" panose="02040503050406030204" pitchFamily="18" charset="0"/>
              </a:rPr>
              <a:t>(dict)</a:t>
            </a:r>
            <a:endParaRPr lang="fr-FR" sz="1000" b="1" dirty="0">
              <a:solidFill>
                <a:srgbClr val="000000"/>
              </a:solidFill>
              <a:latin typeface="Cambria Math" panose="02040503050406030204" pitchFamily="18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279720" y="1145382"/>
            <a:ext cx="180369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000" dirty="0">
                <a:solidFill>
                  <a:srgbClr val="000000"/>
                </a:solidFill>
                <a:latin typeface="Cambria Math" panose="02040503050406030204" pitchFamily="18" charset="0"/>
              </a:rPr>
              <a:t>mm</a:t>
            </a:r>
            <a:r>
              <a:rPr lang="fr-FR" sz="1000" b="1" dirty="0">
                <a:solidFill>
                  <a:srgbClr val="CE5C00"/>
                </a:solidFill>
                <a:latin typeface="Cambria Math" panose="02040503050406030204" pitchFamily="18" charset="0"/>
              </a:rPr>
              <a:t>.</a:t>
            </a:r>
            <a:r>
              <a:rPr lang="fr-FR" sz="1000" b="1" dirty="0">
                <a:solidFill>
                  <a:srgbClr val="000000"/>
                </a:solidFill>
                <a:latin typeface="Cambria Math" panose="02040503050406030204" pitchFamily="18" charset="0"/>
              </a:rPr>
              <a:t>layers_infos </a:t>
            </a:r>
            <a:r>
              <a:rPr lang="fr-FR" sz="1000" i="1" dirty="0">
                <a:solidFill>
                  <a:schemeClr val="accent2"/>
                </a:solidFill>
                <a:latin typeface="Cambria Math" panose="02040503050406030204" pitchFamily="18" charset="0"/>
              </a:rPr>
              <a:t>(DataFrame)</a:t>
            </a:r>
          </a:p>
        </p:txBody>
      </p:sp>
      <p:sp>
        <p:nvSpPr>
          <p:cNvPr id="10" name="Rectangle 9"/>
          <p:cNvSpPr/>
          <p:nvPr/>
        </p:nvSpPr>
        <p:spPr>
          <a:xfrm>
            <a:off x="3328488" y="4735173"/>
            <a:ext cx="187102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000" dirty="0">
                <a:solidFill>
                  <a:srgbClr val="000000"/>
                </a:solidFill>
                <a:latin typeface="Cambria Math" panose="02040503050406030204" pitchFamily="18" charset="0"/>
              </a:rPr>
              <a:t>mm</a:t>
            </a:r>
            <a:r>
              <a:rPr lang="fr-FR" sz="1000" b="1" dirty="0">
                <a:solidFill>
                  <a:srgbClr val="CE5C00"/>
                </a:solidFill>
                <a:latin typeface="Cambria Math" panose="02040503050406030204" pitchFamily="18" charset="0"/>
              </a:rPr>
              <a:t>.</a:t>
            </a:r>
            <a:r>
              <a:rPr lang="fr-FR" sz="1000" b="1" dirty="0">
                <a:solidFill>
                  <a:srgbClr val="000000"/>
                </a:solidFill>
                <a:latin typeface="Cambria Math" panose="02040503050406030204" pitchFamily="18" charset="0"/>
              </a:rPr>
              <a:t>spatial_index </a:t>
            </a:r>
            <a:r>
              <a:rPr lang="fr-FR" sz="1000" i="1" dirty="0">
                <a:solidFill>
                  <a:schemeClr val="accent2"/>
                </a:solidFill>
                <a:latin typeface="Cambria Math" panose="02040503050406030204" pitchFamily="18" charset="0"/>
              </a:rPr>
              <a:t>(rtree.Index)</a:t>
            </a:r>
          </a:p>
        </p:txBody>
      </p:sp>
      <p:sp>
        <p:nvSpPr>
          <p:cNvPr id="11" name="Rectangle 10"/>
          <p:cNvSpPr/>
          <p:nvPr/>
        </p:nvSpPr>
        <p:spPr>
          <a:xfrm>
            <a:off x="8749975" y="1145382"/>
            <a:ext cx="154721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000" dirty="0">
                <a:solidFill>
                  <a:srgbClr val="000000"/>
                </a:solidFill>
                <a:latin typeface="Cambria Math" panose="02040503050406030204" pitchFamily="18" charset="0"/>
              </a:rPr>
              <a:t>mm</a:t>
            </a:r>
            <a:r>
              <a:rPr lang="fr-FR" sz="1000" b="1" dirty="0">
                <a:solidFill>
                  <a:srgbClr val="CE5C00"/>
                </a:solidFill>
                <a:latin typeface="Cambria Math" panose="02040503050406030204" pitchFamily="18" charset="0"/>
              </a:rPr>
              <a:t>.</a:t>
            </a:r>
            <a:r>
              <a:rPr lang="fr-FR" sz="1000" b="1" dirty="0">
                <a:solidFill>
                  <a:srgbClr val="000000"/>
                </a:solidFill>
                <a:latin typeface="Cambria Math" panose="02040503050406030204" pitchFamily="18" charset="0"/>
              </a:rPr>
              <a:t>imask </a:t>
            </a:r>
            <a:r>
              <a:rPr lang="fr-FR" sz="1000" i="1" dirty="0">
                <a:solidFill>
                  <a:schemeClr val="accent2"/>
                </a:solidFill>
                <a:latin typeface="Cambria Math" panose="02040503050406030204" pitchFamily="18" charset="0"/>
              </a:rPr>
              <a:t>(MartheField)</a:t>
            </a:r>
          </a:p>
        </p:txBody>
      </p:sp>
      <p:pic>
        <p:nvPicPr>
          <p:cNvPr id="13" name="Image 1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90" t="11300" r="25222" b="7685"/>
          <a:stretch/>
        </p:blipFill>
        <p:spPr>
          <a:xfrm>
            <a:off x="7145850" y="1348464"/>
            <a:ext cx="4913947" cy="3652935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9371514" y="2680871"/>
            <a:ext cx="1316642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1600" b="1" cap="none" spc="0" dirty="0" smtClean="0">
                <a:ln w="6350">
                  <a:solidFill>
                    <a:schemeClr val="tx1"/>
                  </a:solidFill>
                  <a:prstDash val="solid"/>
                </a:ln>
                <a:solidFill>
                  <a:srgbClr val="C2C2C2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Zone inactive</a:t>
            </a:r>
            <a:endParaRPr lang="fr-FR" sz="1600" b="1" cap="none" spc="0" dirty="0">
              <a:ln w="6350">
                <a:solidFill>
                  <a:schemeClr val="tx1"/>
                </a:solidFill>
                <a:prstDash val="solid"/>
              </a:ln>
              <a:solidFill>
                <a:srgbClr val="C2C2C2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7715182" y="3786947"/>
            <a:ext cx="1156342" cy="338554"/>
          </a:xfrm>
          <a:prstGeom prst="rect">
            <a:avLst/>
          </a:prstGeom>
          <a:noFill/>
          <a:effectLst>
            <a:glow rad="228600">
              <a:schemeClr val="accent3">
                <a:satMod val="175000"/>
                <a:alpha val="40000"/>
              </a:schemeClr>
            </a:glow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1600" b="1" cap="none" spc="0" dirty="0" smtClean="0">
                <a:ln w="6350">
                  <a:solidFill>
                    <a:schemeClr val="tx1"/>
                  </a:solidFill>
                  <a:prstDash val="solid"/>
                </a:ln>
                <a:solidFill>
                  <a:srgbClr val="E6D37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Zone active</a:t>
            </a:r>
            <a:endParaRPr lang="fr-FR" sz="1600" b="1" cap="none" spc="0" dirty="0">
              <a:ln w="6350">
                <a:solidFill>
                  <a:schemeClr val="tx1"/>
                </a:solidFill>
                <a:prstDash val="solid"/>
              </a:ln>
              <a:solidFill>
                <a:srgbClr val="E6D37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79024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AFF33B1D-BF6D-A644-83D0-588E6CB74E13}"/>
              </a:ext>
            </a:extLst>
          </p:cNvPr>
          <p:cNvSpPr txBox="1"/>
          <p:nvPr/>
        </p:nvSpPr>
        <p:spPr>
          <a:xfrm>
            <a:off x="-93654" y="0"/>
            <a:ext cx="35582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 smtClean="0">
                <a:latin typeface="+mj-lt"/>
              </a:rPr>
              <a:t>Chargement du modèle </a:t>
            </a:r>
            <a:endParaRPr lang="fr-FR" sz="2800" b="1" dirty="0">
              <a:latin typeface="+mj-lt"/>
            </a:endParaRPr>
          </a:p>
        </p:txBody>
      </p:sp>
      <p:cxnSp>
        <p:nvCxnSpPr>
          <p:cNvPr id="30" name="Connecteur droit 29"/>
          <p:cNvCxnSpPr/>
          <p:nvPr/>
        </p:nvCxnSpPr>
        <p:spPr>
          <a:xfrm flipV="1">
            <a:off x="477520" y="452120"/>
            <a:ext cx="2376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4374094" y="452120"/>
            <a:ext cx="441749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400" dirty="0">
                <a:solidFill>
                  <a:srgbClr val="000000"/>
                </a:solidFill>
                <a:latin typeface="Cambria Math" panose="02040503050406030204" pitchFamily="18" charset="0"/>
              </a:rPr>
              <a:t>mm </a:t>
            </a:r>
            <a:r>
              <a:rPr lang="fr-FR" sz="1400" dirty="0">
                <a:solidFill>
                  <a:srgbClr val="CE5C00"/>
                </a:solidFill>
                <a:latin typeface="Cambria Math" panose="02040503050406030204" pitchFamily="18" charset="0"/>
              </a:rPr>
              <a:t>= </a:t>
            </a:r>
            <a:r>
              <a:rPr lang="fr-FR" sz="1400" b="1" dirty="0">
                <a:solidFill>
                  <a:srgbClr val="000000"/>
                </a:solidFill>
                <a:latin typeface="Cambria Math" panose="02040503050406030204" pitchFamily="18" charset="0"/>
              </a:rPr>
              <a:t>MartheModel</a:t>
            </a:r>
            <a:r>
              <a:rPr lang="fr-FR" sz="1400" dirty="0">
                <a:solidFill>
                  <a:srgbClr val="000000"/>
                </a:solidFill>
                <a:latin typeface="Cambria Math" panose="02040503050406030204" pitchFamily="18" charset="0"/>
              </a:rPr>
              <a:t>(</a:t>
            </a:r>
            <a:r>
              <a:rPr lang="fr-FR" sz="1400" dirty="0">
                <a:solidFill>
                  <a:srgbClr val="4E9A06"/>
                </a:solidFill>
                <a:latin typeface="Cambria Math" panose="02040503050406030204" pitchFamily="18" charset="0"/>
              </a:rPr>
              <a:t>'mona.rma'</a:t>
            </a:r>
            <a:r>
              <a:rPr lang="fr-FR" sz="1400" dirty="0">
                <a:solidFill>
                  <a:srgbClr val="000000"/>
                </a:solidFill>
                <a:latin typeface="Cambria Math" panose="02040503050406030204" pitchFamily="18" charset="0"/>
              </a:rPr>
              <a:t>, </a:t>
            </a:r>
            <a:r>
              <a:rPr lang="fr-FR" sz="1400" dirty="0" smtClean="0">
                <a:solidFill>
                  <a:srgbClr val="000000"/>
                </a:solidFill>
                <a:latin typeface="Cambria Math" panose="02040503050406030204" pitchFamily="18" charset="0"/>
              </a:rPr>
              <a:t> spatial_index </a:t>
            </a:r>
            <a:r>
              <a:rPr lang="fr-FR" sz="1400" dirty="0">
                <a:solidFill>
                  <a:srgbClr val="CE5C00"/>
                </a:solidFill>
                <a:latin typeface="Cambria Math" panose="02040503050406030204" pitchFamily="18" charset="0"/>
              </a:rPr>
              <a:t>= </a:t>
            </a:r>
            <a:r>
              <a:rPr lang="fr-FR" sz="1400" dirty="0">
                <a:solidFill>
                  <a:srgbClr val="3465A4"/>
                </a:solidFill>
                <a:latin typeface="Cambria Math" panose="02040503050406030204" pitchFamily="18" charset="0"/>
              </a:rPr>
              <a:t>True</a:t>
            </a:r>
            <a:r>
              <a:rPr lang="fr-FR" sz="1400" dirty="0">
                <a:solidFill>
                  <a:srgbClr val="000000"/>
                </a:solidFill>
                <a:latin typeface="Cambria Math" panose="02040503050406030204" pitchFamily="18" charset="0"/>
              </a:rPr>
              <a:t>)</a:t>
            </a:r>
          </a:p>
        </p:txBody>
      </p:sp>
      <p:sp>
        <p:nvSpPr>
          <p:cNvPr id="39" name="ZoneTexte 38"/>
          <p:cNvSpPr txBox="1"/>
          <p:nvPr/>
        </p:nvSpPr>
        <p:spPr>
          <a:xfrm>
            <a:off x="0" y="1273573"/>
            <a:ext cx="193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@ Fonctionalités</a:t>
            </a:r>
            <a:endParaRPr lang="fr-FR" dirty="0"/>
          </a:p>
        </p:txBody>
      </p:sp>
      <p:sp>
        <p:nvSpPr>
          <p:cNvPr id="40" name="Rectangle 39"/>
          <p:cNvSpPr/>
          <p:nvPr/>
        </p:nvSpPr>
        <p:spPr>
          <a:xfrm>
            <a:off x="283471" y="2014605"/>
            <a:ext cx="2134609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50" dirty="0">
                <a:solidFill>
                  <a:srgbClr val="000000"/>
                </a:solidFill>
                <a:latin typeface="Cambria Math" panose="02040503050406030204" pitchFamily="18" charset="0"/>
              </a:rPr>
              <a:t>mm</a:t>
            </a:r>
            <a:r>
              <a:rPr lang="fr-FR" sz="1050" dirty="0">
                <a:solidFill>
                  <a:srgbClr val="CE5C00"/>
                </a:solidFill>
                <a:latin typeface="Cambria Math" panose="02040503050406030204" pitchFamily="18" charset="0"/>
              </a:rPr>
              <a:t>.</a:t>
            </a:r>
            <a:r>
              <a:rPr lang="fr-FR" sz="1050" b="1" dirty="0">
                <a:solidFill>
                  <a:srgbClr val="000000"/>
                </a:solidFill>
                <a:latin typeface="Cambria Math" panose="02040503050406030204" pitchFamily="18" charset="0"/>
              </a:rPr>
              <a:t>load_geometry</a:t>
            </a:r>
            <a:r>
              <a:rPr lang="fr-FR" sz="1050" dirty="0">
                <a:solidFill>
                  <a:srgbClr val="000000"/>
                </a:solidFill>
                <a:latin typeface="Cambria Math" panose="02040503050406030204" pitchFamily="18" charset="0"/>
              </a:rPr>
              <a:t>(g</a:t>
            </a:r>
            <a:r>
              <a:rPr lang="fr-FR" sz="1050" dirty="0">
                <a:solidFill>
                  <a:srgbClr val="CE5C00"/>
                </a:solidFill>
                <a:latin typeface="Cambria Math" panose="02040503050406030204" pitchFamily="18" charset="0"/>
              </a:rPr>
              <a:t>=</a:t>
            </a:r>
            <a:r>
              <a:rPr lang="fr-FR" sz="1050" dirty="0">
                <a:solidFill>
                  <a:srgbClr val="3465A4"/>
                </a:solidFill>
                <a:latin typeface="Cambria Math" panose="02040503050406030204" pitchFamily="18" charset="0"/>
              </a:rPr>
              <a:t>None</a:t>
            </a:r>
            <a:r>
              <a:rPr lang="fr-FR" sz="1050" dirty="0">
                <a:solidFill>
                  <a:srgbClr val="000000"/>
                </a:solidFill>
                <a:latin typeface="Cambria Math" panose="02040503050406030204" pitchFamily="18" charset="0"/>
              </a:rPr>
              <a:t>)</a:t>
            </a:r>
          </a:p>
          <a:p>
            <a:endParaRPr lang="fr-FR" sz="1050" dirty="0">
              <a:latin typeface="Cambria Math" panose="02040503050406030204" pitchFamily="18" charset="0"/>
            </a:endParaRPr>
          </a:p>
          <a:p>
            <a:r>
              <a:rPr lang="fr-FR" sz="1050" dirty="0">
                <a:solidFill>
                  <a:srgbClr val="000000"/>
                </a:solidFill>
                <a:latin typeface="Cambria Math" panose="02040503050406030204" pitchFamily="18" charset="0"/>
              </a:rPr>
              <a:t>mm</a:t>
            </a:r>
            <a:r>
              <a:rPr lang="fr-FR" sz="1050" dirty="0">
                <a:solidFill>
                  <a:srgbClr val="CE5C00"/>
                </a:solidFill>
                <a:latin typeface="Cambria Math" panose="02040503050406030204" pitchFamily="18" charset="0"/>
              </a:rPr>
              <a:t>.</a:t>
            </a:r>
            <a:r>
              <a:rPr lang="fr-FR" sz="1050" b="1" dirty="0">
                <a:solidFill>
                  <a:srgbClr val="000000"/>
                </a:solidFill>
                <a:latin typeface="Cambria Math" panose="02040503050406030204" pitchFamily="18" charset="0"/>
              </a:rPr>
              <a:t>load_prop</a:t>
            </a:r>
            <a:r>
              <a:rPr lang="fr-FR" sz="1050" dirty="0">
                <a:solidFill>
                  <a:srgbClr val="000000"/>
                </a:solidFill>
                <a:latin typeface="Cambria Math" panose="02040503050406030204" pitchFamily="18" charset="0"/>
              </a:rPr>
              <a:t>(prop</a:t>
            </a:r>
            <a:r>
              <a:rPr lang="fr-FR" sz="1050" dirty="0" smtClean="0">
                <a:solidFill>
                  <a:srgbClr val="000000"/>
                </a:solidFill>
                <a:latin typeface="Cambria Math" panose="02040503050406030204" pitchFamily="18" charset="0"/>
              </a:rPr>
              <a:t>)</a:t>
            </a:r>
            <a:endParaRPr lang="fr-FR" sz="1050" dirty="0">
              <a:solidFill>
                <a:srgbClr val="000000"/>
              </a:solidFill>
              <a:latin typeface="Cambria Math" panose="02040503050406030204" pitchFamily="18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283471" y="4154869"/>
            <a:ext cx="3526166" cy="12234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50" dirty="0" smtClean="0">
                <a:solidFill>
                  <a:srgbClr val="000000"/>
                </a:solidFill>
                <a:latin typeface="Cambria Math" panose="02040503050406030204" pitchFamily="18" charset="0"/>
              </a:rPr>
              <a:t>mm</a:t>
            </a:r>
            <a:r>
              <a:rPr lang="fr-FR" sz="1050" dirty="0" smtClean="0">
                <a:solidFill>
                  <a:srgbClr val="CE5C00"/>
                </a:solidFill>
                <a:latin typeface="Cambria Math" panose="02040503050406030204" pitchFamily="18" charset="0"/>
              </a:rPr>
              <a:t>.</a:t>
            </a:r>
            <a:r>
              <a:rPr lang="fr-FR" sz="1050" b="1" dirty="0" smtClean="0">
                <a:solidFill>
                  <a:srgbClr val="000000"/>
                </a:solidFill>
                <a:latin typeface="Cambria Math" panose="02040503050406030204" pitchFamily="18" charset="0"/>
              </a:rPr>
              <a:t>remove_autocal</a:t>
            </a:r>
            <a:r>
              <a:rPr lang="fr-FR" sz="1050" dirty="0">
                <a:solidFill>
                  <a:srgbClr val="000000"/>
                </a:solidFill>
                <a:latin typeface="Cambria Math" panose="02040503050406030204" pitchFamily="18" charset="0"/>
              </a:rPr>
              <a:t>()</a:t>
            </a:r>
          </a:p>
          <a:p>
            <a:endParaRPr lang="fr-FR" sz="1050" dirty="0">
              <a:latin typeface="Cambria Math" panose="02040503050406030204" pitchFamily="18" charset="0"/>
            </a:endParaRPr>
          </a:p>
          <a:p>
            <a:r>
              <a:rPr lang="fr-FR" sz="1050" dirty="0">
                <a:solidFill>
                  <a:srgbClr val="000000"/>
                </a:solidFill>
                <a:latin typeface="Cambria Math" panose="02040503050406030204" pitchFamily="18" charset="0"/>
              </a:rPr>
              <a:t>mm</a:t>
            </a:r>
            <a:r>
              <a:rPr lang="fr-FR" sz="1050" dirty="0">
                <a:solidFill>
                  <a:srgbClr val="CE5C00"/>
                </a:solidFill>
                <a:latin typeface="Cambria Math" panose="02040503050406030204" pitchFamily="18" charset="0"/>
              </a:rPr>
              <a:t>.</a:t>
            </a:r>
            <a:r>
              <a:rPr lang="fr-FR" sz="1050" b="1" dirty="0">
                <a:solidFill>
                  <a:srgbClr val="000000"/>
                </a:solidFill>
                <a:latin typeface="Cambria Math" panose="02040503050406030204" pitchFamily="18" charset="0"/>
              </a:rPr>
              <a:t>make_silent</a:t>
            </a:r>
            <a:r>
              <a:rPr lang="fr-FR" sz="1050" dirty="0">
                <a:solidFill>
                  <a:srgbClr val="000000"/>
                </a:solidFill>
                <a:latin typeface="Cambria Math" panose="02040503050406030204" pitchFamily="18" charset="0"/>
              </a:rPr>
              <a:t>()</a:t>
            </a:r>
          </a:p>
          <a:p>
            <a:endParaRPr lang="fr-FR" sz="1050" dirty="0">
              <a:latin typeface="Cambria Math" panose="02040503050406030204" pitchFamily="18" charset="0"/>
            </a:endParaRPr>
          </a:p>
          <a:p>
            <a:r>
              <a:rPr lang="fr-FR" sz="1050" dirty="0">
                <a:solidFill>
                  <a:srgbClr val="000000"/>
                </a:solidFill>
                <a:latin typeface="Cambria Math" panose="02040503050406030204" pitchFamily="18" charset="0"/>
              </a:rPr>
              <a:t>mm</a:t>
            </a:r>
            <a:r>
              <a:rPr lang="fr-FR" sz="1050" dirty="0">
                <a:solidFill>
                  <a:srgbClr val="CE5C00"/>
                </a:solidFill>
                <a:latin typeface="Cambria Math" panose="02040503050406030204" pitchFamily="18" charset="0"/>
              </a:rPr>
              <a:t>.</a:t>
            </a:r>
            <a:r>
              <a:rPr lang="fr-FR" sz="1050" b="1" dirty="0">
                <a:solidFill>
                  <a:srgbClr val="000000"/>
                </a:solidFill>
                <a:latin typeface="Cambria Math" panose="02040503050406030204" pitchFamily="18" charset="0"/>
              </a:rPr>
              <a:t>run_model</a:t>
            </a:r>
            <a:r>
              <a:rPr lang="fr-FR" sz="1050" dirty="0">
                <a:solidFill>
                  <a:srgbClr val="000000"/>
                </a:solidFill>
                <a:latin typeface="Cambria Math" panose="02040503050406030204" pitchFamily="18" charset="0"/>
              </a:rPr>
              <a:t>(exe_name </a:t>
            </a:r>
            <a:r>
              <a:rPr lang="fr-FR" sz="1050" dirty="0">
                <a:solidFill>
                  <a:srgbClr val="CE5C00"/>
                </a:solidFill>
                <a:latin typeface="Cambria Math" panose="02040503050406030204" pitchFamily="18" charset="0"/>
              </a:rPr>
              <a:t>= </a:t>
            </a:r>
            <a:r>
              <a:rPr lang="fr-FR" sz="1050" dirty="0">
                <a:solidFill>
                  <a:srgbClr val="4E9A06"/>
                </a:solidFill>
                <a:latin typeface="Cambria Math" panose="02040503050406030204" pitchFamily="18" charset="0"/>
              </a:rPr>
              <a:t>'marthe'</a:t>
            </a:r>
            <a:r>
              <a:rPr lang="fr-FR" sz="1050" dirty="0">
                <a:solidFill>
                  <a:srgbClr val="000000"/>
                </a:solidFill>
                <a:latin typeface="Cambria Math" panose="02040503050406030204" pitchFamily="18" charset="0"/>
              </a:rPr>
              <a:t>, rma_file </a:t>
            </a:r>
            <a:r>
              <a:rPr lang="fr-FR" sz="1050" dirty="0">
                <a:solidFill>
                  <a:srgbClr val="CE5C00"/>
                </a:solidFill>
                <a:latin typeface="Cambria Math" panose="02040503050406030204" pitchFamily="18" charset="0"/>
              </a:rPr>
              <a:t>= </a:t>
            </a:r>
            <a:r>
              <a:rPr lang="fr-FR" sz="1050" dirty="0">
                <a:solidFill>
                  <a:srgbClr val="3465A4"/>
                </a:solidFill>
                <a:latin typeface="Cambria Math" panose="02040503050406030204" pitchFamily="18" charset="0"/>
              </a:rPr>
              <a:t>None</a:t>
            </a:r>
            <a:r>
              <a:rPr lang="fr-FR" sz="1050" dirty="0">
                <a:solidFill>
                  <a:srgbClr val="000000"/>
                </a:solidFill>
                <a:latin typeface="Cambria Math" panose="02040503050406030204" pitchFamily="18" charset="0"/>
              </a:rPr>
              <a:t>, </a:t>
            </a:r>
          </a:p>
          <a:p>
            <a:r>
              <a:rPr lang="fr-FR" sz="1050" dirty="0">
                <a:latin typeface="Cambria Math" panose="02040503050406030204" pitchFamily="18" charset="0"/>
              </a:rPr>
              <a:t>             </a:t>
            </a:r>
            <a:r>
              <a:rPr lang="fr-FR" sz="1050" dirty="0" smtClean="0">
                <a:latin typeface="Cambria Math" panose="02040503050406030204" pitchFamily="18" charset="0"/>
              </a:rPr>
              <a:t>	</a:t>
            </a:r>
            <a:r>
              <a:rPr lang="fr-FR" sz="1050" dirty="0" smtClean="0">
                <a:solidFill>
                  <a:srgbClr val="000000"/>
                </a:solidFill>
                <a:latin typeface="Cambria Math" panose="02040503050406030204" pitchFamily="18" charset="0"/>
              </a:rPr>
              <a:t>silent </a:t>
            </a:r>
            <a:r>
              <a:rPr lang="fr-FR" sz="1050" dirty="0">
                <a:solidFill>
                  <a:srgbClr val="CE5C00"/>
                </a:solidFill>
                <a:latin typeface="Cambria Math" panose="02040503050406030204" pitchFamily="18" charset="0"/>
              </a:rPr>
              <a:t>= </a:t>
            </a:r>
            <a:r>
              <a:rPr lang="fr-FR" sz="1050" dirty="0">
                <a:solidFill>
                  <a:srgbClr val="3465A4"/>
                </a:solidFill>
                <a:latin typeface="Cambria Math" panose="02040503050406030204" pitchFamily="18" charset="0"/>
              </a:rPr>
              <a:t>True</a:t>
            </a:r>
            <a:r>
              <a:rPr lang="fr-FR" sz="1050" dirty="0">
                <a:solidFill>
                  <a:srgbClr val="000000"/>
                </a:solidFill>
                <a:latin typeface="Cambria Math" panose="02040503050406030204" pitchFamily="18" charset="0"/>
              </a:rPr>
              <a:t>, verbose</a:t>
            </a:r>
            <a:r>
              <a:rPr lang="fr-FR" sz="1050" dirty="0">
                <a:solidFill>
                  <a:srgbClr val="CE5C00"/>
                </a:solidFill>
                <a:latin typeface="Cambria Math" panose="02040503050406030204" pitchFamily="18" charset="0"/>
              </a:rPr>
              <a:t>=</a:t>
            </a:r>
            <a:r>
              <a:rPr lang="fr-FR" sz="1050" dirty="0">
                <a:solidFill>
                  <a:srgbClr val="3465A4"/>
                </a:solidFill>
                <a:latin typeface="Cambria Math" panose="02040503050406030204" pitchFamily="18" charset="0"/>
              </a:rPr>
              <a:t>False</a:t>
            </a:r>
            <a:r>
              <a:rPr lang="fr-FR" sz="1050" dirty="0">
                <a:solidFill>
                  <a:srgbClr val="000000"/>
                </a:solidFill>
                <a:latin typeface="Cambria Math" panose="02040503050406030204" pitchFamily="18" charset="0"/>
              </a:rPr>
              <a:t>, </a:t>
            </a:r>
          </a:p>
          <a:p>
            <a:r>
              <a:rPr lang="fr-FR" sz="1050" dirty="0">
                <a:latin typeface="Cambria Math" panose="02040503050406030204" pitchFamily="18" charset="0"/>
              </a:rPr>
              <a:t>             </a:t>
            </a:r>
            <a:r>
              <a:rPr lang="fr-FR" sz="1050" dirty="0" smtClean="0">
                <a:latin typeface="Cambria Math" panose="02040503050406030204" pitchFamily="18" charset="0"/>
              </a:rPr>
              <a:t>	</a:t>
            </a:r>
            <a:r>
              <a:rPr lang="fr-FR" sz="1050" dirty="0" smtClean="0">
                <a:solidFill>
                  <a:srgbClr val="000000"/>
                </a:solidFill>
                <a:latin typeface="Cambria Math" panose="02040503050406030204" pitchFamily="18" charset="0"/>
              </a:rPr>
              <a:t>pause</a:t>
            </a:r>
            <a:r>
              <a:rPr lang="fr-FR" sz="1050" dirty="0" smtClean="0">
                <a:solidFill>
                  <a:srgbClr val="CE5C00"/>
                </a:solidFill>
                <a:latin typeface="Cambria Math" panose="02040503050406030204" pitchFamily="18" charset="0"/>
              </a:rPr>
              <a:t>=</a:t>
            </a:r>
            <a:r>
              <a:rPr lang="fr-FR" sz="1050" dirty="0" smtClean="0">
                <a:solidFill>
                  <a:srgbClr val="3465A4"/>
                </a:solidFill>
                <a:latin typeface="Cambria Math" panose="02040503050406030204" pitchFamily="18" charset="0"/>
              </a:rPr>
              <a:t>False</a:t>
            </a:r>
            <a:r>
              <a:rPr lang="fr-FR" sz="1050" dirty="0">
                <a:solidFill>
                  <a:srgbClr val="000000"/>
                </a:solidFill>
                <a:latin typeface="Cambria Math" panose="02040503050406030204" pitchFamily="18" charset="0"/>
              </a:rPr>
              <a:t>, report</a:t>
            </a:r>
            <a:r>
              <a:rPr lang="fr-FR" sz="1050" dirty="0">
                <a:solidFill>
                  <a:srgbClr val="CE5C00"/>
                </a:solidFill>
                <a:latin typeface="Cambria Math" panose="02040503050406030204" pitchFamily="18" charset="0"/>
              </a:rPr>
              <a:t>=</a:t>
            </a:r>
            <a:r>
              <a:rPr lang="fr-FR" sz="1050" dirty="0">
                <a:solidFill>
                  <a:srgbClr val="3465A4"/>
                </a:solidFill>
                <a:latin typeface="Cambria Math" panose="02040503050406030204" pitchFamily="18" charset="0"/>
              </a:rPr>
              <a:t>False</a:t>
            </a:r>
            <a:r>
              <a:rPr lang="fr-FR" sz="1050" dirty="0">
                <a:solidFill>
                  <a:srgbClr val="000000"/>
                </a:solidFill>
                <a:latin typeface="Cambria Math" panose="02040503050406030204" pitchFamily="18" charset="0"/>
              </a:rPr>
              <a:t>, cargs</a:t>
            </a:r>
            <a:r>
              <a:rPr lang="fr-FR" sz="1050" dirty="0">
                <a:solidFill>
                  <a:srgbClr val="CE5C00"/>
                </a:solidFill>
                <a:latin typeface="Cambria Math" panose="02040503050406030204" pitchFamily="18" charset="0"/>
              </a:rPr>
              <a:t>=</a:t>
            </a:r>
            <a:r>
              <a:rPr lang="fr-FR" sz="1050" dirty="0">
                <a:solidFill>
                  <a:srgbClr val="3465A4"/>
                </a:solidFill>
                <a:latin typeface="Cambria Math" panose="02040503050406030204" pitchFamily="18" charset="0"/>
              </a:rPr>
              <a:t>None</a:t>
            </a:r>
            <a:r>
              <a:rPr lang="fr-FR" sz="1050" dirty="0">
                <a:solidFill>
                  <a:srgbClr val="000000"/>
                </a:solidFill>
                <a:latin typeface="Cambria Math" panose="02040503050406030204" pitchFamily="18" charset="0"/>
              </a:rPr>
              <a:t>)</a:t>
            </a:r>
          </a:p>
        </p:txBody>
      </p:sp>
      <p:sp>
        <p:nvSpPr>
          <p:cNvPr id="26" name="Rectangle 25"/>
          <p:cNvSpPr/>
          <p:nvPr/>
        </p:nvSpPr>
        <p:spPr>
          <a:xfrm>
            <a:off x="8961708" y="2912221"/>
            <a:ext cx="3230292" cy="18697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50" dirty="0" smtClean="0">
                <a:solidFill>
                  <a:srgbClr val="000000"/>
                </a:solidFill>
                <a:latin typeface="Cambria Math" panose="02040503050406030204" pitchFamily="18" charset="0"/>
              </a:rPr>
              <a:t>mm</a:t>
            </a:r>
            <a:r>
              <a:rPr lang="fr-FR" sz="1050" dirty="0" smtClean="0">
                <a:solidFill>
                  <a:srgbClr val="CE5C00"/>
                </a:solidFill>
                <a:latin typeface="Cambria Math" panose="02040503050406030204" pitchFamily="18" charset="0"/>
              </a:rPr>
              <a:t>.</a:t>
            </a:r>
            <a:r>
              <a:rPr lang="fr-FR" sz="1050" b="1" dirty="0" smtClean="0">
                <a:solidFill>
                  <a:srgbClr val="000000"/>
                </a:solidFill>
                <a:latin typeface="Cambria Math" panose="02040503050406030204" pitchFamily="18" charset="0"/>
              </a:rPr>
              <a:t>get_ij</a:t>
            </a:r>
            <a:r>
              <a:rPr lang="fr-FR" sz="1050" dirty="0" smtClean="0">
                <a:solidFill>
                  <a:srgbClr val="000000"/>
                </a:solidFill>
                <a:latin typeface="Cambria Math" panose="02040503050406030204" pitchFamily="18" charset="0"/>
              </a:rPr>
              <a:t>(x</a:t>
            </a:r>
            <a:r>
              <a:rPr lang="fr-FR" sz="1050" dirty="0">
                <a:solidFill>
                  <a:srgbClr val="000000"/>
                </a:solidFill>
                <a:latin typeface="Cambria Math" panose="02040503050406030204" pitchFamily="18" charset="0"/>
              </a:rPr>
              <a:t>, y, stack</a:t>
            </a:r>
            <a:r>
              <a:rPr lang="fr-FR" sz="1050" dirty="0">
                <a:solidFill>
                  <a:srgbClr val="CE5C00"/>
                </a:solidFill>
                <a:latin typeface="Cambria Math" panose="02040503050406030204" pitchFamily="18" charset="0"/>
              </a:rPr>
              <a:t>=</a:t>
            </a:r>
            <a:r>
              <a:rPr lang="fr-FR" sz="1050" dirty="0">
                <a:solidFill>
                  <a:srgbClr val="3465A4"/>
                </a:solidFill>
                <a:latin typeface="Cambria Math" panose="02040503050406030204" pitchFamily="18" charset="0"/>
              </a:rPr>
              <a:t>False</a:t>
            </a:r>
            <a:r>
              <a:rPr lang="fr-FR" sz="1050" dirty="0" smtClean="0">
                <a:solidFill>
                  <a:srgbClr val="000000"/>
                </a:solidFill>
                <a:latin typeface="Cambria Math" panose="02040503050406030204" pitchFamily="18" charset="0"/>
              </a:rPr>
              <a:t>)</a:t>
            </a:r>
          </a:p>
          <a:p>
            <a:endParaRPr lang="fr-FR" sz="1050" dirty="0">
              <a:solidFill>
                <a:srgbClr val="000000"/>
              </a:solidFill>
              <a:latin typeface="Cambria Math" panose="02040503050406030204" pitchFamily="18" charset="0"/>
            </a:endParaRPr>
          </a:p>
          <a:p>
            <a:endParaRPr lang="fr-FR" sz="1050" dirty="0" smtClean="0">
              <a:latin typeface="Cambria Math" panose="02040503050406030204" pitchFamily="18" charset="0"/>
            </a:endParaRPr>
          </a:p>
          <a:p>
            <a:endParaRPr lang="fr-FR" sz="1050" dirty="0">
              <a:latin typeface="Cambria Math" panose="02040503050406030204" pitchFamily="18" charset="0"/>
            </a:endParaRPr>
          </a:p>
          <a:p>
            <a:endParaRPr lang="fr-FR" sz="1050" dirty="0">
              <a:latin typeface="Cambria Math" panose="02040503050406030204" pitchFamily="18" charset="0"/>
            </a:endParaRPr>
          </a:p>
          <a:p>
            <a:r>
              <a:rPr lang="fr-FR" sz="1050" dirty="0">
                <a:solidFill>
                  <a:srgbClr val="000000"/>
                </a:solidFill>
                <a:latin typeface="Cambria Math" panose="02040503050406030204" pitchFamily="18" charset="0"/>
              </a:rPr>
              <a:t>mm</a:t>
            </a:r>
            <a:r>
              <a:rPr lang="fr-FR" sz="1050" dirty="0">
                <a:solidFill>
                  <a:srgbClr val="CE5C00"/>
                </a:solidFill>
                <a:latin typeface="Cambria Math" panose="02040503050406030204" pitchFamily="18" charset="0"/>
              </a:rPr>
              <a:t>.</a:t>
            </a:r>
            <a:r>
              <a:rPr lang="fr-FR" sz="1050" b="1" dirty="0">
                <a:solidFill>
                  <a:srgbClr val="000000"/>
                </a:solidFill>
                <a:latin typeface="Cambria Math" panose="02040503050406030204" pitchFamily="18" charset="0"/>
              </a:rPr>
              <a:t>get_xy</a:t>
            </a:r>
            <a:r>
              <a:rPr lang="fr-FR" sz="1050" dirty="0">
                <a:solidFill>
                  <a:srgbClr val="000000"/>
                </a:solidFill>
                <a:latin typeface="Cambria Math" panose="02040503050406030204" pitchFamily="18" charset="0"/>
              </a:rPr>
              <a:t>(i, j, stack</a:t>
            </a:r>
            <a:r>
              <a:rPr lang="fr-FR" sz="1050" dirty="0">
                <a:solidFill>
                  <a:srgbClr val="CE5C00"/>
                </a:solidFill>
                <a:latin typeface="Cambria Math" panose="02040503050406030204" pitchFamily="18" charset="0"/>
              </a:rPr>
              <a:t>=</a:t>
            </a:r>
            <a:r>
              <a:rPr lang="fr-FR" sz="1050" dirty="0">
                <a:solidFill>
                  <a:srgbClr val="3465A4"/>
                </a:solidFill>
                <a:latin typeface="Cambria Math" panose="02040503050406030204" pitchFamily="18" charset="0"/>
              </a:rPr>
              <a:t>False</a:t>
            </a:r>
            <a:r>
              <a:rPr lang="fr-FR" sz="1050" dirty="0">
                <a:solidFill>
                  <a:srgbClr val="000000"/>
                </a:solidFill>
                <a:latin typeface="Cambria Math" panose="02040503050406030204" pitchFamily="18" charset="0"/>
              </a:rPr>
              <a:t>)</a:t>
            </a:r>
          </a:p>
          <a:p>
            <a:endParaRPr lang="fr-FR" sz="1050" dirty="0" smtClean="0">
              <a:latin typeface="Cambria Math" panose="02040503050406030204" pitchFamily="18" charset="0"/>
            </a:endParaRPr>
          </a:p>
          <a:p>
            <a:endParaRPr lang="fr-FR" sz="1050" dirty="0" smtClean="0">
              <a:latin typeface="Cambria Math" panose="02040503050406030204" pitchFamily="18" charset="0"/>
            </a:endParaRPr>
          </a:p>
          <a:p>
            <a:endParaRPr lang="fr-FR" sz="1050" dirty="0">
              <a:latin typeface="Cambria Math" panose="02040503050406030204" pitchFamily="18" charset="0"/>
            </a:endParaRPr>
          </a:p>
          <a:p>
            <a:endParaRPr lang="fr-FR" sz="1050" dirty="0">
              <a:latin typeface="Cambria Math" panose="02040503050406030204" pitchFamily="18" charset="0"/>
            </a:endParaRPr>
          </a:p>
          <a:p>
            <a:r>
              <a:rPr lang="fr-FR" sz="1050" dirty="0">
                <a:solidFill>
                  <a:srgbClr val="000000"/>
                </a:solidFill>
                <a:latin typeface="Cambria Math" panose="02040503050406030204" pitchFamily="18" charset="0"/>
              </a:rPr>
              <a:t>mm</a:t>
            </a:r>
            <a:r>
              <a:rPr lang="fr-FR" sz="1050" dirty="0">
                <a:solidFill>
                  <a:srgbClr val="CE5C00"/>
                </a:solidFill>
                <a:latin typeface="Cambria Math" panose="02040503050406030204" pitchFamily="18" charset="0"/>
              </a:rPr>
              <a:t>.</a:t>
            </a:r>
            <a:r>
              <a:rPr lang="fr-FR" sz="1050" b="1" dirty="0">
                <a:solidFill>
                  <a:srgbClr val="000000"/>
                </a:solidFill>
                <a:latin typeface="Cambria Math" panose="02040503050406030204" pitchFamily="18" charset="0"/>
              </a:rPr>
              <a:t>get_layer_from_depth</a:t>
            </a:r>
            <a:r>
              <a:rPr lang="fr-FR" sz="1050" dirty="0">
                <a:solidFill>
                  <a:srgbClr val="000000"/>
                </a:solidFill>
                <a:latin typeface="Cambria Math" panose="02040503050406030204" pitchFamily="18" charset="0"/>
              </a:rPr>
              <a:t>(x, y, depth, as_list</a:t>
            </a:r>
            <a:r>
              <a:rPr lang="fr-FR" sz="1050" dirty="0">
                <a:solidFill>
                  <a:srgbClr val="CE5C00"/>
                </a:solidFill>
                <a:latin typeface="Cambria Math" panose="02040503050406030204" pitchFamily="18" charset="0"/>
              </a:rPr>
              <a:t>=</a:t>
            </a:r>
            <a:r>
              <a:rPr lang="fr-FR" sz="1050" dirty="0">
                <a:solidFill>
                  <a:srgbClr val="3465A4"/>
                </a:solidFill>
                <a:latin typeface="Cambria Math" panose="02040503050406030204" pitchFamily="18" charset="0"/>
              </a:rPr>
              <a:t>True</a:t>
            </a:r>
            <a:r>
              <a:rPr lang="fr-FR" sz="1050" dirty="0" smtClean="0">
                <a:solidFill>
                  <a:srgbClr val="000000"/>
                </a:solidFill>
                <a:latin typeface="Cambria Math" panose="02040503050406030204" pitchFamily="18" charset="0"/>
              </a:rPr>
              <a:t>)</a:t>
            </a:r>
            <a:endParaRPr lang="fr-FR" sz="1050" dirty="0">
              <a:latin typeface="Cambria Math" panose="02040503050406030204" pitchFamily="18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283471" y="3171628"/>
            <a:ext cx="1865006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50" dirty="0" smtClean="0">
                <a:solidFill>
                  <a:srgbClr val="000000"/>
                </a:solidFill>
                <a:latin typeface="Cambria Math" panose="02040503050406030204" pitchFamily="18" charset="0"/>
              </a:rPr>
              <a:t>mm</a:t>
            </a:r>
            <a:r>
              <a:rPr lang="fr-FR" sz="1050" dirty="0" smtClean="0">
                <a:solidFill>
                  <a:srgbClr val="CE5C00"/>
                </a:solidFill>
                <a:latin typeface="Cambria Math" panose="02040503050406030204" pitchFamily="18" charset="0"/>
              </a:rPr>
              <a:t>.</a:t>
            </a:r>
            <a:r>
              <a:rPr lang="fr-FR" sz="1050" b="1" dirty="0" smtClean="0">
                <a:solidFill>
                  <a:srgbClr val="000000"/>
                </a:solidFill>
                <a:latin typeface="Cambria Math" panose="02040503050406030204" pitchFamily="18" charset="0"/>
              </a:rPr>
              <a:t>write_prop</a:t>
            </a:r>
            <a:r>
              <a:rPr lang="fr-FR" sz="1050" dirty="0" smtClean="0">
                <a:solidFill>
                  <a:srgbClr val="000000"/>
                </a:solidFill>
                <a:latin typeface="Cambria Math" panose="02040503050406030204" pitchFamily="18" charset="0"/>
              </a:rPr>
              <a:t>(prop</a:t>
            </a:r>
            <a:r>
              <a:rPr lang="fr-FR" sz="1050" dirty="0" smtClean="0">
                <a:solidFill>
                  <a:srgbClr val="CE5C00"/>
                </a:solidFill>
                <a:latin typeface="Cambria Math" panose="02040503050406030204" pitchFamily="18" charset="0"/>
              </a:rPr>
              <a:t>=</a:t>
            </a:r>
            <a:r>
              <a:rPr lang="fr-FR" sz="1050" dirty="0" smtClean="0">
                <a:solidFill>
                  <a:srgbClr val="3465A4"/>
                </a:solidFill>
                <a:latin typeface="Cambria Math" panose="02040503050406030204" pitchFamily="18" charset="0"/>
              </a:rPr>
              <a:t>None</a:t>
            </a:r>
            <a:r>
              <a:rPr lang="fr-FR" sz="1050" dirty="0" smtClean="0">
                <a:solidFill>
                  <a:srgbClr val="000000"/>
                </a:solidFill>
                <a:latin typeface="Cambria Math" panose="02040503050406030204" pitchFamily="18" charset="0"/>
              </a:rPr>
              <a:t>)</a:t>
            </a:r>
            <a:endParaRPr lang="fr-FR" sz="1050" dirty="0">
              <a:solidFill>
                <a:srgbClr val="000000"/>
              </a:solidFill>
              <a:latin typeface="Cambria Math" panose="02040503050406030204" pitchFamily="18" charset="0"/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660400" y="1711021"/>
            <a:ext cx="11277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i="1" dirty="0" smtClean="0"/>
              <a:t>Lecture</a:t>
            </a:r>
            <a:endParaRPr lang="fr-FR" sz="1400" b="1" i="1" dirty="0"/>
          </a:p>
        </p:txBody>
      </p:sp>
      <p:sp>
        <p:nvSpPr>
          <p:cNvPr id="29" name="ZoneTexte 28"/>
          <p:cNvSpPr txBox="1"/>
          <p:nvPr/>
        </p:nvSpPr>
        <p:spPr>
          <a:xfrm>
            <a:off x="652094" y="2895270"/>
            <a:ext cx="11277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i="1" dirty="0" smtClean="0"/>
              <a:t>Ecriture</a:t>
            </a:r>
            <a:endParaRPr lang="fr-FR" sz="1400" b="1" i="1" dirty="0"/>
          </a:p>
        </p:txBody>
      </p:sp>
      <p:sp>
        <p:nvSpPr>
          <p:cNvPr id="31" name="ZoneTexte 30"/>
          <p:cNvSpPr txBox="1"/>
          <p:nvPr/>
        </p:nvSpPr>
        <p:spPr>
          <a:xfrm>
            <a:off x="650240" y="3847092"/>
            <a:ext cx="11277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i="1" dirty="0" smtClean="0"/>
              <a:t>Exécution</a:t>
            </a:r>
            <a:endParaRPr lang="fr-FR" sz="1400" b="1" i="1" dirty="0"/>
          </a:p>
        </p:txBody>
      </p:sp>
      <p:sp>
        <p:nvSpPr>
          <p:cNvPr id="35" name="ZoneTexte 34"/>
          <p:cNvSpPr txBox="1"/>
          <p:nvPr/>
        </p:nvSpPr>
        <p:spPr>
          <a:xfrm>
            <a:off x="7533959" y="1648612"/>
            <a:ext cx="17627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i="1" dirty="0" smtClean="0"/>
              <a:t>Structure spatiale</a:t>
            </a:r>
            <a:endParaRPr lang="fr-FR" sz="1400" b="1" i="1" dirty="0"/>
          </a:p>
        </p:txBody>
      </p:sp>
      <p:sp>
        <p:nvSpPr>
          <p:cNvPr id="38" name="Rectangle 37"/>
          <p:cNvSpPr/>
          <p:nvPr/>
        </p:nvSpPr>
        <p:spPr>
          <a:xfrm>
            <a:off x="4785678" y="2113483"/>
            <a:ext cx="2295841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50" dirty="0" smtClean="0">
                <a:solidFill>
                  <a:srgbClr val="000000"/>
                </a:solidFill>
                <a:latin typeface="Cambria Math" panose="02040503050406030204" pitchFamily="18" charset="0"/>
              </a:rPr>
              <a:t>mm</a:t>
            </a:r>
            <a:r>
              <a:rPr lang="fr-FR" sz="1050" dirty="0" smtClean="0">
                <a:solidFill>
                  <a:srgbClr val="CE5C00"/>
                </a:solidFill>
                <a:latin typeface="Cambria Math" panose="02040503050406030204" pitchFamily="18" charset="0"/>
              </a:rPr>
              <a:t>.</a:t>
            </a:r>
            <a:r>
              <a:rPr lang="fr-FR" sz="1050" b="1" dirty="0" smtClean="0">
                <a:solidFill>
                  <a:srgbClr val="000000"/>
                </a:solidFill>
                <a:latin typeface="Cambria Math" panose="02040503050406030204" pitchFamily="18" charset="0"/>
              </a:rPr>
              <a:t>get_outcrop</a:t>
            </a:r>
            <a:r>
              <a:rPr lang="fr-FR" sz="1050" dirty="0" smtClean="0">
                <a:solidFill>
                  <a:srgbClr val="000000"/>
                </a:solidFill>
                <a:latin typeface="Cambria Math" panose="02040503050406030204" pitchFamily="18" charset="0"/>
              </a:rPr>
              <a:t>(as_2darray</a:t>
            </a:r>
            <a:r>
              <a:rPr lang="fr-FR" sz="1050" dirty="0" smtClean="0">
                <a:solidFill>
                  <a:srgbClr val="CE5C00"/>
                </a:solidFill>
                <a:latin typeface="Cambria Math" panose="02040503050406030204" pitchFamily="18" charset="0"/>
              </a:rPr>
              <a:t>=</a:t>
            </a:r>
            <a:r>
              <a:rPr lang="fr-FR" sz="1050" dirty="0" smtClean="0">
                <a:solidFill>
                  <a:srgbClr val="3465A4"/>
                </a:solidFill>
                <a:latin typeface="Cambria Math" panose="02040503050406030204" pitchFamily="18" charset="0"/>
              </a:rPr>
              <a:t>True</a:t>
            </a:r>
            <a:r>
              <a:rPr lang="fr-FR" sz="1050" dirty="0" smtClean="0">
                <a:solidFill>
                  <a:srgbClr val="000000"/>
                </a:solidFill>
                <a:latin typeface="Cambria Math" panose="02040503050406030204" pitchFamily="18" charset="0"/>
              </a:rPr>
              <a:t>)</a:t>
            </a:r>
            <a:endParaRPr lang="fr-FR" sz="1050" dirty="0">
              <a:solidFill>
                <a:srgbClr val="000000"/>
              </a:solidFill>
              <a:latin typeface="Cambria Math" panose="02040503050406030204" pitchFamily="18" charset="0"/>
            </a:endParaRPr>
          </a:p>
        </p:txBody>
      </p:sp>
      <p:pic>
        <p:nvPicPr>
          <p:cNvPr id="15" name="Image 1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62" t="11297" r="30621" b="8088"/>
          <a:stretch/>
        </p:blipFill>
        <p:spPr>
          <a:xfrm>
            <a:off x="4131408" y="2367399"/>
            <a:ext cx="4313345" cy="3338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28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AFF33B1D-BF6D-A644-83D0-588E6CB74E13}"/>
              </a:ext>
            </a:extLst>
          </p:cNvPr>
          <p:cNvSpPr txBox="1"/>
          <p:nvPr/>
        </p:nvSpPr>
        <p:spPr>
          <a:xfrm>
            <a:off x="0" y="0"/>
            <a:ext cx="32816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 smtClean="0">
                <a:latin typeface="+mj-lt"/>
              </a:rPr>
              <a:t>Propriétés distribuées</a:t>
            </a:r>
            <a:endParaRPr lang="fr-FR" sz="2800" b="1" dirty="0">
              <a:latin typeface="+mj-lt"/>
            </a:endParaRPr>
          </a:p>
        </p:txBody>
      </p:sp>
      <p:cxnSp>
        <p:nvCxnSpPr>
          <p:cNvPr id="30" name="Connecteur droit 29"/>
          <p:cNvCxnSpPr/>
          <p:nvPr/>
        </p:nvCxnSpPr>
        <p:spPr>
          <a:xfrm flipV="1">
            <a:off x="477520" y="452120"/>
            <a:ext cx="2376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ZoneTexte 32"/>
          <p:cNvSpPr txBox="1"/>
          <p:nvPr/>
        </p:nvSpPr>
        <p:spPr>
          <a:xfrm>
            <a:off x="8615638" y="1528036"/>
            <a:ext cx="193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@ Attributs</a:t>
            </a:r>
            <a:endParaRPr lang="fr-FR" dirty="0"/>
          </a:p>
        </p:txBody>
      </p:sp>
      <p:sp>
        <p:nvSpPr>
          <p:cNvPr id="3" name="Rectangle 2"/>
          <p:cNvSpPr/>
          <p:nvPr/>
        </p:nvSpPr>
        <p:spPr>
          <a:xfrm>
            <a:off x="1746632" y="2154156"/>
            <a:ext cx="552792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400" dirty="0">
                <a:solidFill>
                  <a:srgbClr val="000000"/>
                </a:solidFill>
                <a:latin typeface="Cambria Math" panose="02040503050406030204" pitchFamily="18" charset="0"/>
              </a:rPr>
              <a:t>mf </a:t>
            </a:r>
            <a:r>
              <a:rPr lang="fr-FR" sz="1400" dirty="0">
                <a:solidFill>
                  <a:srgbClr val="CE5C00"/>
                </a:solidFill>
                <a:latin typeface="Cambria Math" panose="02040503050406030204" pitchFamily="18" charset="0"/>
              </a:rPr>
              <a:t>= </a:t>
            </a:r>
            <a:r>
              <a:rPr lang="fr-FR" sz="1400" b="1" dirty="0">
                <a:solidFill>
                  <a:srgbClr val="000000"/>
                </a:solidFill>
                <a:latin typeface="Cambria Math" panose="02040503050406030204" pitchFamily="18" charset="0"/>
              </a:rPr>
              <a:t>MartheField</a:t>
            </a:r>
            <a:r>
              <a:rPr lang="fr-FR" sz="1400" dirty="0">
                <a:solidFill>
                  <a:srgbClr val="000000"/>
                </a:solidFill>
                <a:latin typeface="Cambria Math" panose="02040503050406030204" pitchFamily="18" charset="0"/>
              </a:rPr>
              <a:t>(field </a:t>
            </a:r>
            <a:r>
              <a:rPr lang="fr-FR" sz="1400" dirty="0">
                <a:solidFill>
                  <a:srgbClr val="CE5C00"/>
                </a:solidFill>
                <a:latin typeface="Cambria Math" panose="02040503050406030204" pitchFamily="18" charset="0"/>
              </a:rPr>
              <a:t>= </a:t>
            </a:r>
            <a:r>
              <a:rPr lang="fr-FR" sz="1400" dirty="0">
                <a:solidFill>
                  <a:srgbClr val="4E9A06"/>
                </a:solidFill>
                <a:latin typeface="Cambria Math" panose="02040503050406030204" pitchFamily="18" charset="0"/>
              </a:rPr>
              <a:t>'permh'</a:t>
            </a:r>
            <a:r>
              <a:rPr lang="fr-FR" sz="1400" dirty="0">
                <a:solidFill>
                  <a:srgbClr val="000000"/>
                </a:solidFill>
                <a:latin typeface="Cambria Math" panose="02040503050406030204" pitchFamily="18" charset="0"/>
              </a:rPr>
              <a:t>, </a:t>
            </a:r>
            <a:r>
              <a:rPr lang="fr-FR" sz="1400" dirty="0" smtClean="0">
                <a:solidFill>
                  <a:srgbClr val="000000"/>
                </a:solidFill>
                <a:latin typeface="Cambria Math" panose="02040503050406030204" pitchFamily="18" charset="0"/>
              </a:rPr>
              <a:t> data </a:t>
            </a:r>
            <a:r>
              <a:rPr lang="fr-FR" sz="1400" dirty="0">
                <a:solidFill>
                  <a:srgbClr val="CE5C00"/>
                </a:solidFill>
                <a:latin typeface="Cambria Math" panose="02040503050406030204" pitchFamily="18" charset="0"/>
              </a:rPr>
              <a:t>= </a:t>
            </a:r>
            <a:r>
              <a:rPr lang="fr-FR" sz="1400" dirty="0">
                <a:solidFill>
                  <a:srgbClr val="4E9A06"/>
                </a:solidFill>
                <a:latin typeface="Cambria Math" panose="02040503050406030204" pitchFamily="18" charset="0"/>
              </a:rPr>
              <a:t>'mona.permh'</a:t>
            </a:r>
            <a:r>
              <a:rPr lang="fr-FR" sz="1400" dirty="0">
                <a:solidFill>
                  <a:srgbClr val="000000"/>
                </a:solidFill>
                <a:latin typeface="Cambria Math" panose="02040503050406030204" pitchFamily="18" charset="0"/>
              </a:rPr>
              <a:t>, </a:t>
            </a:r>
            <a:r>
              <a:rPr lang="fr-FR" sz="1400" dirty="0" smtClean="0">
                <a:solidFill>
                  <a:srgbClr val="000000"/>
                </a:solidFill>
                <a:latin typeface="Cambria Math" panose="02040503050406030204" pitchFamily="18" charset="0"/>
              </a:rPr>
              <a:t> mm</a:t>
            </a:r>
            <a:r>
              <a:rPr lang="fr-FR" sz="1400" dirty="0" smtClean="0">
                <a:solidFill>
                  <a:srgbClr val="CE5C00"/>
                </a:solidFill>
                <a:latin typeface="Cambria Math" panose="02040503050406030204" pitchFamily="18" charset="0"/>
              </a:rPr>
              <a:t>=</a:t>
            </a:r>
            <a:r>
              <a:rPr lang="fr-FR" sz="1400" dirty="0" smtClean="0">
                <a:solidFill>
                  <a:srgbClr val="000000"/>
                </a:solidFill>
                <a:latin typeface="Cambria Math" panose="02040503050406030204" pitchFamily="18" charset="0"/>
              </a:rPr>
              <a:t>mm</a:t>
            </a:r>
            <a:r>
              <a:rPr lang="fr-FR" sz="1400" dirty="0">
                <a:solidFill>
                  <a:srgbClr val="000000"/>
                </a:solidFill>
                <a:latin typeface="Cambria Math" panose="02040503050406030204" pitchFamily="18" charset="0"/>
              </a:rPr>
              <a:t>)</a:t>
            </a:r>
          </a:p>
        </p:txBody>
      </p:sp>
      <p:sp>
        <p:nvSpPr>
          <p:cNvPr id="4" name="Rectangle 3"/>
          <p:cNvSpPr/>
          <p:nvPr/>
        </p:nvSpPr>
        <p:spPr>
          <a:xfrm>
            <a:off x="8831016" y="2131175"/>
            <a:ext cx="2321560" cy="18697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50" dirty="0" smtClean="0">
                <a:solidFill>
                  <a:srgbClr val="000000"/>
                </a:solidFill>
                <a:latin typeface="Cambria Math" panose="02040503050406030204" pitchFamily="18" charset="0"/>
              </a:rPr>
              <a:t>mf</a:t>
            </a:r>
            <a:r>
              <a:rPr lang="fr-FR" sz="1050" b="1" dirty="0" smtClean="0">
                <a:solidFill>
                  <a:srgbClr val="CE5C00"/>
                </a:solidFill>
                <a:latin typeface="Cambria Math" panose="02040503050406030204" pitchFamily="18" charset="0"/>
              </a:rPr>
              <a:t>.</a:t>
            </a:r>
            <a:r>
              <a:rPr lang="fr-FR" sz="1050" b="1" dirty="0" smtClean="0">
                <a:solidFill>
                  <a:srgbClr val="000000"/>
                </a:solidFill>
                <a:latin typeface="Cambria Math" panose="02040503050406030204" pitchFamily="18" charset="0"/>
              </a:rPr>
              <a:t>field </a:t>
            </a:r>
            <a:r>
              <a:rPr lang="fr-FR" sz="1050" i="1" dirty="0">
                <a:solidFill>
                  <a:schemeClr val="accent2"/>
                </a:solidFill>
                <a:latin typeface="Cambria Math" panose="02040503050406030204" pitchFamily="18" charset="0"/>
              </a:rPr>
              <a:t>(str</a:t>
            </a:r>
            <a:r>
              <a:rPr lang="fr-FR" sz="1050" i="1" dirty="0" smtClean="0">
                <a:solidFill>
                  <a:schemeClr val="accent2"/>
                </a:solidFill>
                <a:latin typeface="Cambria Math" panose="02040503050406030204" pitchFamily="18" charset="0"/>
              </a:rPr>
              <a:t>)</a:t>
            </a:r>
            <a:endParaRPr lang="fr-FR" sz="1050" b="1" dirty="0">
              <a:solidFill>
                <a:srgbClr val="000000"/>
              </a:solidFill>
              <a:latin typeface="Cambria Math" panose="02040503050406030204" pitchFamily="18" charset="0"/>
            </a:endParaRPr>
          </a:p>
          <a:p>
            <a:endParaRPr lang="fr-FR" sz="1050" dirty="0">
              <a:latin typeface="Cambria Math" panose="02040503050406030204" pitchFamily="18" charset="0"/>
            </a:endParaRPr>
          </a:p>
          <a:p>
            <a:r>
              <a:rPr lang="fr-FR" sz="1050" dirty="0" smtClean="0">
                <a:solidFill>
                  <a:srgbClr val="000000"/>
                </a:solidFill>
                <a:latin typeface="Cambria Math" panose="02040503050406030204" pitchFamily="18" charset="0"/>
              </a:rPr>
              <a:t>mf</a:t>
            </a:r>
            <a:r>
              <a:rPr lang="fr-FR" sz="1050" b="1" dirty="0" smtClean="0">
                <a:solidFill>
                  <a:srgbClr val="CE5C00"/>
                </a:solidFill>
                <a:latin typeface="Cambria Math" panose="02040503050406030204" pitchFamily="18" charset="0"/>
              </a:rPr>
              <a:t>.</a:t>
            </a:r>
            <a:r>
              <a:rPr lang="fr-FR" sz="1050" b="1" dirty="0" smtClean="0">
                <a:solidFill>
                  <a:srgbClr val="000000"/>
                </a:solidFill>
                <a:latin typeface="Cambria Math" panose="02040503050406030204" pitchFamily="18" charset="0"/>
              </a:rPr>
              <a:t>mm </a:t>
            </a:r>
            <a:r>
              <a:rPr lang="fr-FR" sz="1050" i="1" dirty="0" smtClean="0">
                <a:solidFill>
                  <a:schemeClr val="accent2"/>
                </a:solidFill>
                <a:latin typeface="Cambria Math" panose="02040503050406030204" pitchFamily="18" charset="0"/>
              </a:rPr>
              <a:t>(MartheModel)</a:t>
            </a:r>
            <a:endParaRPr lang="fr-FR" sz="1050" b="1" dirty="0">
              <a:solidFill>
                <a:srgbClr val="000000"/>
              </a:solidFill>
              <a:latin typeface="Cambria Math" panose="02040503050406030204" pitchFamily="18" charset="0"/>
            </a:endParaRPr>
          </a:p>
          <a:p>
            <a:endParaRPr lang="fr-FR" sz="1050" dirty="0">
              <a:latin typeface="Cambria Math" panose="02040503050406030204" pitchFamily="18" charset="0"/>
            </a:endParaRPr>
          </a:p>
          <a:p>
            <a:r>
              <a:rPr lang="fr-FR" sz="1050" dirty="0" smtClean="0">
                <a:solidFill>
                  <a:srgbClr val="000000"/>
                </a:solidFill>
                <a:latin typeface="Cambria Math" panose="02040503050406030204" pitchFamily="18" charset="0"/>
              </a:rPr>
              <a:t>mf</a:t>
            </a:r>
            <a:r>
              <a:rPr lang="fr-FR" sz="1050" b="1" dirty="0" smtClean="0">
                <a:solidFill>
                  <a:srgbClr val="CE5C00"/>
                </a:solidFill>
                <a:latin typeface="Cambria Math" panose="02040503050406030204" pitchFamily="18" charset="0"/>
              </a:rPr>
              <a:t>.</a:t>
            </a:r>
            <a:r>
              <a:rPr lang="fr-FR" sz="1050" b="1" dirty="0" smtClean="0">
                <a:solidFill>
                  <a:srgbClr val="000000"/>
                </a:solidFill>
                <a:latin typeface="Cambria Math" panose="02040503050406030204" pitchFamily="18" charset="0"/>
              </a:rPr>
              <a:t>maxlayer </a:t>
            </a:r>
            <a:r>
              <a:rPr lang="fr-FR" sz="1050" i="1" dirty="0" smtClean="0">
                <a:solidFill>
                  <a:schemeClr val="accent2"/>
                </a:solidFill>
                <a:latin typeface="Cambria Math" panose="02040503050406030204" pitchFamily="18" charset="0"/>
              </a:rPr>
              <a:t>(int)</a:t>
            </a:r>
            <a:endParaRPr lang="fr-FR" sz="1050" b="1" dirty="0">
              <a:solidFill>
                <a:srgbClr val="000000"/>
              </a:solidFill>
              <a:latin typeface="Cambria Math" panose="02040503050406030204" pitchFamily="18" charset="0"/>
            </a:endParaRPr>
          </a:p>
          <a:p>
            <a:endParaRPr lang="fr-FR" sz="1050" dirty="0">
              <a:latin typeface="Cambria Math" panose="02040503050406030204" pitchFamily="18" charset="0"/>
            </a:endParaRPr>
          </a:p>
          <a:p>
            <a:r>
              <a:rPr lang="fr-FR" sz="1050" dirty="0">
                <a:solidFill>
                  <a:srgbClr val="000000"/>
                </a:solidFill>
                <a:latin typeface="Cambria Math" panose="02040503050406030204" pitchFamily="18" charset="0"/>
              </a:rPr>
              <a:t>mf</a:t>
            </a:r>
            <a:r>
              <a:rPr lang="fr-FR" sz="1050" b="1" dirty="0">
                <a:solidFill>
                  <a:srgbClr val="CE5C00"/>
                </a:solidFill>
                <a:latin typeface="Cambria Math" panose="02040503050406030204" pitchFamily="18" charset="0"/>
              </a:rPr>
              <a:t>.</a:t>
            </a:r>
            <a:r>
              <a:rPr lang="fr-FR" sz="1050" b="1" dirty="0">
                <a:solidFill>
                  <a:srgbClr val="000000"/>
                </a:solidFill>
                <a:latin typeface="Cambria Math" panose="02040503050406030204" pitchFamily="18" charset="0"/>
              </a:rPr>
              <a:t>maxnest </a:t>
            </a:r>
            <a:r>
              <a:rPr lang="fr-FR" sz="1050" b="1" dirty="0" smtClean="0">
                <a:solidFill>
                  <a:srgbClr val="000000"/>
                </a:solidFill>
                <a:latin typeface="Cambria Math" panose="02040503050406030204" pitchFamily="18" charset="0"/>
              </a:rPr>
              <a:t> </a:t>
            </a:r>
            <a:r>
              <a:rPr lang="fr-FR" sz="1050" i="1" dirty="0">
                <a:solidFill>
                  <a:schemeClr val="accent2"/>
                </a:solidFill>
                <a:latin typeface="Cambria Math" panose="02040503050406030204" pitchFamily="18" charset="0"/>
              </a:rPr>
              <a:t>(int</a:t>
            </a:r>
            <a:r>
              <a:rPr lang="fr-FR" sz="1050" i="1" dirty="0" smtClean="0">
                <a:solidFill>
                  <a:schemeClr val="accent2"/>
                </a:solidFill>
                <a:latin typeface="Cambria Math" panose="02040503050406030204" pitchFamily="18" charset="0"/>
              </a:rPr>
              <a:t>)</a:t>
            </a:r>
            <a:endParaRPr lang="fr-FR" sz="1050" b="1" dirty="0">
              <a:solidFill>
                <a:srgbClr val="000000"/>
              </a:solidFill>
              <a:latin typeface="Cambria Math" panose="02040503050406030204" pitchFamily="18" charset="0"/>
            </a:endParaRPr>
          </a:p>
          <a:p>
            <a:endParaRPr lang="fr-FR" sz="1050" dirty="0">
              <a:latin typeface="Cambria Math" panose="02040503050406030204" pitchFamily="18" charset="0"/>
            </a:endParaRPr>
          </a:p>
          <a:p>
            <a:r>
              <a:rPr lang="fr-FR" sz="1050" dirty="0">
                <a:solidFill>
                  <a:srgbClr val="000000"/>
                </a:solidFill>
                <a:latin typeface="Cambria Math" panose="02040503050406030204" pitchFamily="18" charset="0"/>
              </a:rPr>
              <a:t>mf</a:t>
            </a:r>
            <a:r>
              <a:rPr lang="fr-FR" sz="1050" b="1" dirty="0">
                <a:solidFill>
                  <a:srgbClr val="CE5C00"/>
                </a:solidFill>
                <a:latin typeface="Cambria Math" panose="02040503050406030204" pitchFamily="18" charset="0"/>
              </a:rPr>
              <a:t>.</a:t>
            </a:r>
            <a:r>
              <a:rPr lang="fr-FR" sz="1050" b="1" dirty="0">
                <a:solidFill>
                  <a:srgbClr val="000000"/>
                </a:solidFill>
                <a:latin typeface="Cambria Math" panose="02040503050406030204" pitchFamily="18" charset="0"/>
              </a:rPr>
              <a:t>_</a:t>
            </a:r>
            <a:r>
              <a:rPr lang="fr-FR" sz="1050" b="1" dirty="0" smtClean="0">
                <a:solidFill>
                  <a:srgbClr val="000000"/>
                </a:solidFill>
                <a:latin typeface="Cambria Math" panose="02040503050406030204" pitchFamily="18" charset="0"/>
              </a:rPr>
              <a:t>proptype </a:t>
            </a:r>
            <a:r>
              <a:rPr lang="fr-FR" sz="1050" i="1" dirty="0" smtClean="0">
                <a:solidFill>
                  <a:schemeClr val="accent2"/>
                </a:solidFill>
                <a:latin typeface="Cambria Math" panose="02040503050406030204" pitchFamily="18" charset="0"/>
              </a:rPr>
              <a:t>(str)</a:t>
            </a:r>
          </a:p>
          <a:p>
            <a:endParaRPr lang="fr-FR" sz="1050" b="1" i="1" dirty="0">
              <a:solidFill>
                <a:schemeClr val="accent2"/>
              </a:solidFill>
              <a:latin typeface="Cambria Math" panose="02040503050406030204" pitchFamily="18" charset="0"/>
            </a:endParaRPr>
          </a:p>
          <a:p>
            <a:r>
              <a:rPr lang="fr-FR" sz="1050" dirty="0">
                <a:solidFill>
                  <a:srgbClr val="000000"/>
                </a:solidFill>
                <a:latin typeface="Cambria Math" panose="02040503050406030204" pitchFamily="18" charset="0"/>
              </a:rPr>
              <a:t>mf</a:t>
            </a:r>
            <a:r>
              <a:rPr lang="fr-FR" sz="1050" b="1" dirty="0">
                <a:solidFill>
                  <a:srgbClr val="CE5C00"/>
                </a:solidFill>
                <a:latin typeface="Cambria Math" panose="02040503050406030204" pitchFamily="18" charset="0"/>
              </a:rPr>
              <a:t>.</a:t>
            </a:r>
            <a:r>
              <a:rPr lang="fr-FR" sz="1050" b="1" dirty="0">
                <a:solidFill>
                  <a:srgbClr val="000000"/>
                </a:solidFill>
                <a:latin typeface="Cambria Math" panose="02040503050406030204" pitchFamily="18" charset="0"/>
              </a:rPr>
              <a:t>data </a:t>
            </a:r>
            <a:r>
              <a:rPr lang="fr-FR" sz="1050" i="1" dirty="0">
                <a:solidFill>
                  <a:schemeClr val="accent2"/>
                </a:solidFill>
                <a:latin typeface="Cambria Math" panose="02040503050406030204" pitchFamily="18" charset="0"/>
              </a:rPr>
              <a:t>(recarray</a:t>
            </a:r>
            <a:r>
              <a:rPr lang="fr-FR" sz="1050" i="1" dirty="0" smtClean="0">
                <a:solidFill>
                  <a:schemeClr val="accent2"/>
                </a:solidFill>
                <a:latin typeface="Cambria Math" panose="02040503050406030204" pitchFamily="18" charset="0"/>
              </a:rPr>
              <a:t>)</a:t>
            </a:r>
            <a:endParaRPr lang="fr-FR" sz="1050" b="1" dirty="0">
              <a:solidFill>
                <a:srgbClr val="000000"/>
              </a:solidFill>
              <a:latin typeface="Cambria Math" panose="020405030504060302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831016" y="4000918"/>
            <a:ext cx="2763520" cy="10772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fr-FR" sz="800" dirty="0">
                <a:solidFill>
                  <a:srgbClr val="000000"/>
                </a:solidFill>
                <a:latin typeface="Cambria Math" panose="02040503050406030204" pitchFamily="18" charset="0"/>
              </a:rPr>
              <a:t>rec</a:t>
            </a:r>
            <a:r>
              <a:rPr lang="fr-FR" sz="800" dirty="0">
                <a:solidFill>
                  <a:srgbClr val="CE5C00"/>
                </a:solidFill>
                <a:latin typeface="Cambria Math" panose="02040503050406030204" pitchFamily="18" charset="0"/>
              </a:rPr>
              <a:t>.</a:t>
            </a:r>
            <a:r>
              <a:rPr lang="fr-FR" sz="800" dirty="0">
                <a:solidFill>
                  <a:srgbClr val="000000"/>
                </a:solidFill>
                <a:latin typeface="Cambria Math" panose="02040503050406030204" pitchFamily="18" charset="0"/>
              </a:rPr>
              <a:t>array([( </a:t>
            </a:r>
            <a:r>
              <a:rPr lang="fr-FR" sz="800" dirty="0">
                <a:solidFill>
                  <a:srgbClr val="0000CF"/>
                </a:solidFill>
                <a:latin typeface="Cambria Math" panose="02040503050406030204" pitchFamily="18" charset="0"/>
              </a:rPr>
              <a:t>0</a:t>
            </a:r>
            <a:r>
              <a:rPr lang="fr-FR" sz="800" dirty="0">
                <a:solidFill>
                  <a:srgbClr val="000000"/>
                </a:solidFill>
                <a:latin typeface="Cambria Math" panose="02040503050406030204" pitchFamily="18" charset="0"/>
              </a:rPr>
              <a:t>, </a:t>
            </a:r>
            <a:r>
              <a:rPr lang="fr-FR" sz="800" dirty="0">
                <a:solidFill>
                  <a:srgbClr val="0000CF"/>
                </a:solidFill>
                <a:latin typeface="Cambria Math" panose="02040503050406030204" pitchFamily="18" charset="0"/>
              </a:rPr>
              <a:t>0</a:t>
            </a:r>
            <a:r>
              <a:rPr lang="fr-FR" sz="800" dirty="0">
                <a:solidFill>
                  <a:srgbClr val="000000"/>
                </a:solidFill>
                <a:latin typeface="Cambria Math" panose="02040503050406030204" pitchFamily="18" charset="0"/>
              </a:rPr>
              <a:t>,   </a:t>
            </a:r>
            <a:r>
              <a:rPr lang="fr-FR" sz="800" dirty="0">
                <a:solidFill>
                  <a:srgbClr val="0000CF"/>
                </a:solidFill>
                <a:latin typeface="Cambria Math" panose="02040503050406030204" pitchFamily="18" charset="0"/>
              </a:rPr>
              <a:t>0</a:t>
            </a:r>
            <a:r>
              <a:rPr lang="fr-FR" sz="800" dirty="0">
                <a:solidFill>
                  <a:srgbClr val="000000"/>
                </a:solidFill>
                <a:latin typeface="Cambria Math" panose="02040503050406030204" pitchFamily="18" charset="0"/>
              </a:rPr>
              <a:t>,   </a:t>
            </a:r>
            <a:r>
              <a:rPr lang="fr-FR" sz="800" dirty="0">
                <a:solidFill>
                  <a:srgbClr val="0000CF"/>
                </a:solidFill>
                <a:latin typeface="Cambria Math" panose="02040503050406030204" pitchFamily="18" charset="0"/>
              </a:rPr>
              <a:t>0</a:t>
            </a:r>
            <a:r>
              <a:rPr lang="fr-FR" sz="800" dirty="0">
                <a:solidFill>
                  <a:srgbClr val="000000"/>
                </a:solidFill>
                <a:latin typeface="Cambria Math" panose="02040503050406030204" pitchFamily="18" charset="0"/>
              </a:rPr>
              <a:t>, </a:t>
            </a:r>
            <a:r>
              <a:rPr lang="fr-FR" sz="800" dirty="0">
                <a:solidFill>
                  <a:srgbClr val="0000CF"/>
                </a:solidFill>
                <a:latin typeface="Cambria Math" panose="02040503050406030204" pitchFamily="18" charset="0"/>
              </a:rPr>
              <a:t>285.5</a:t>
            </a:r>
            <a:r>
              <a:rPr lang="fr-FR" sz="800" dirty="0">
                <a:solidFill>
                  <a:srgbClr val="000000"/>
                </a:solidFill>
                <a:latin typeface="Cambria Math" panose="02040503050406030204" pitchFamily="18" charset="0"/>
              </a:rPr>
              <a:t>, </a:t>
            </a:r>
            <a:r>
              <a:rPr lang="fr-FR" sz="800" dirty="0">
                <a:solidFill>
                  <a:srgbClr val="0000CF"/>
                </a:solidFill>
                <a:latin typeface="Cambria Math" panose="02040503050406030204" pitchFamily="18" charset="0"/>
              </a:rPr>
              <a:t>411.</a:t>
            </a:r>
            <a:r>
              <a:rPr lang="fr-FR" sz="800" dirty="0">
                <a:solidFill>
                  <a:srgbClr val="000000"/>
                </a:solidFill>
                <a:latin typeface="Cambria Math" panose="02040503050406030204" pitchFamily="18" charset="0"/>
              </a:rPr>
              <a:t>, </a:t>
            </a:r>
            <a:r>
              <a:rPr lang="fr-FR" sz="800" dirty="0">
                <a:solidFill>
                  <a:srgbClr val="0000CF"/>
                </a:solidFill>
                <a:latin typeface="Cambria Math" panose="02040503050406030204" pitchFamily="18" charset="0"/>
              </a:rPr>
              <a:t>0.</a:t>
            </a:r>
            <a:r>
              <a:rPr lang="fr-FR" sz="800" dirty="0">
                <a:solidFill>
                  <a:srgbClr val="000000"/>
                </a:solidFill>
                <a:latin typeface="Cambria Math" panose="02040503050406030204" pitchFamily="18" charset="0"/>
              </a:rPr>
              <a:t>),</a:t>
            </a:r>
          </a:p>
          <a:p>
            <a:r>
              <a:rPr lang="fr-FR" sz="800" dirty="0">
                <a:latin typeface="Cambria Math" panose="02040503050406030204" pitchFamily="18" charset="0"/>
              </a:rPr>
              <a:t>           </a:t>
            </a:r>
            <a:r>
              <a:rPr lang="fr-FR" sz="800" dirty="0" smtClean="0">
                <a:latin typeface="Cambria Math" panose="02040503050406030204" pitchFamily="18" charset="0"/>
              </a:rPr>
              <a:t>          </a:t>
            </a:r>
            <a:r>
              <a:rPr lang="fr-FR" sz="800" dirty="0" smtClean="0">
                <a:solidFill>
                  <a:srgbClr val="000000"/>
                </a:solidFill>
                <a:latin typeface="Cambria Math" panose="02040503050406030204" pitchFamily="18" charset="0"/>
              </a:rPr>
              <a:t>( </a:t>
            </a:r>
            <a:r>
              <a:rPr lang="fr-FR" sz="800" dirty="0">
                <a:solidFill>
                  <a:srgbClr val="0000CF"/>
                </a:solidFill>
                <a:latin typeface="Cambria Math" panose="02040503050406030204" pitchFamily="18" charset="0"/>
              </a:rPr>
              <a:t>0</a:t>
            </a:r>
            <a:r>
              <a:rPr lang="fr-FR" sz="800" dirty="0">
                <a:solidFill>
                  <a:srgbClr val="000000"/>
                </a:solidFill>
                <a:latin typeface="Cambria Math" panose="02040503050406030204" pitchFamily="18" charset="0"/>
              </a:rPr>
              <a:t>, </a:t>
            </a:r>
            <a:r>
              <a:rPr lang="fr-FR" sz="800" dirty="0">
                <a:solidFill>
                  <a:srgbClr val="0000CF"/>
                </a:solidFill>
                <a:latin typeface="Cambria Math" panose="02040503050406030204" pitchFamily="18" charset="0"/>
              </a:rPr>
              <a:t>0</a:t>
            </a:r>
            <a:r>
              <a:rPr lang="fr-FR" sz="800" dirty="0">
                <a:solidFill>
                  <a:srgbClr val="000000"/>
                </a:solidFill>
                <a:latin typeface="Cambria Math" panose="02040503050406030204" pitchFamily="18" charset="0"/>
              </a:rPr>
              <a:t>,   </a:t>
            </a:r>
            <a:r>
              <a:rPr lang="fr-FR" sz="800" dirty="0">
                <a:solidFill>
                  <a:srgbClr val="0000CF"/>
                </a:solidFill>
                <a:latin typeface="Cambria Math" panose="02040503050406030204" pitchFamily="18" charset="0"/>
              </a:rPr>
              <a:t>0</a:t>
            </a:r>
            <a:r>
              <a:rPr lang="fr-FR" sz="800" dirty="0">
                <a:solidFill>
                  <a:srgbClr val="000000"/>
                </a:solidFill>
                <a:latin typeface="Cambria Math" panose="02040503050406030204" pitchFamily="18" charset="0"/>
              </a:rPr>
              <a:t>,   </a:t>
            </a:r>
            <a:r>
              <a:rPr lang="fr-FR" sz="800" dirty="0">
                <a:solidFill>
                  <a:srgbClr val="0000CF"/>
                </a:solidFill>
                <a:latin typeface="Cambria Math" panose="02040503050406030204" pitchFamily="18" charset="0"/>
              </a:rPr>
              <a:t>1</a:t>
            </a:r>
            <a:r>
              <a:rPr lang="fr-FR" sz="800" dirty="0">
                <a:solidFill>
                  <a:srgbClr val="000000"/>
                </a:solidFill>
                <a:latin typeface="Cambria Math" panose="02040503050406030204" pitchFamily="18" charset="0"/>
              </a:rPr>
              <a:t>, </a:t>
            </a:r>
            <a:r>
              <a:rPr lang="fr-FR" sz="800" dirty="0">
                <a:solidFill>
                  <a:srgbClr val="0000CF"/>
                </a:solidFill>
                <a:latin typeface="Cambria Math" panose="02040503050406030204" pitchFamily="18" charset="0"/>
              </a:rPr>
              <a:t>285.5</a:t>
            </a:r>
            <a:r>
              <a:rPr lang="fr-FR" sz="800" dirty="0">
                <a:solidFill>
                  <a:srgbClr val="000000"/>
                </a:solidFill>
                <a:latin typeface="Cambria Math" panose="02040503050406030204" pitchFamily="18" charset="0"/>
              </a:rPr>
              <a:t>, </a:t>
            </a:r>
            <a:r>
              <a:rPr lang="fr-FR" sz="800" dirty="0">
                <a:solidFill>
                  <a:srgbClr val="0000CF"/>
                </a:solidFill>
                <a:latin typeface="Cambria Math" panose="02040503050406030204" pitchFamily="18" charset="0"/>
              </a:rPr>
              <a:t>409.</a:t>
            </a:r>
            <a:r>
              <a:rPr lang="fr-FR" sz="800" dirty="0">
                <a:solidFill>
                  <a:srgbClr val="000000"/>
                </a:solidFill>
                <a:latin typeface="Cambria Math" panose="02040503050406030204" pitchFamily="18" charset="0"/>
              </a:rPr>
              <a:t>, </a:t>
            </a:r>
            <a:r>
              <a:rPr lang="fr-FR" sz="800" dirty="0">
                <a:solidFill>
                  <a:srgbClr val="0000CF"/>
                </a:solidFill>
                <a:latin typeface="Cambria Math" panose="02040503050406030204" pitchFamily="18" charset="0"/>
              </a:rPr>
              <a:t>0.</a:t>
            </a:r>
            <a:r>
              <a:rPr lang="fr-FR" sz="800" dirty="0">
                <a:solidFill>
                  <a:srgbClr val="000000"/>
                </a:solidFill>
                <a:latin typeface="Cambria Math" panose="02040503050406030204" pitchFamily="18" charset="0"/>
              </a:rPr>
              <a:t>),</a:t>
            </a:r>
          </a:p>
          <a:p>
            <a:r>
              <a:rPr lang="fr-FR" sz="800" dirty="0">
                <a:latin typeface="Cambria Math" panose="02040503050406030204" pitchFamily="18" charset="0"/>
              </a:rPr>
              <a:t>           </a:t>
            </a:r>
            <a:r>
              <a:rPr lang="fr-FR" sz="800" dirty="0" smtClean="0">
                <a:latin typeface="Cambria Math" panose="02040503050406030204" pitchFamily="18" charset="0"/>
              </a:rPr>
              <a:t>          </a:t>
            </a:r>
            <a:r>
              <a:rPr lang="fr-FR" sz="800" dirty="0" smtClean="0">
                <a:solidFill>
                  <a:srgbClr val="000000"/>
                </a:solidFill>
                <a:latin typeface="Cambria Math" panose="02040503050406030204" pitchFamily="18" charset="0"/>
              </a:rPr>
              <a:t>( </a:t>
            </a:r>
            <a:r>
              <a:rPr lang="fr-FR" sz="800" dirty="0">
                <a:solidFill>
                  <a:srgbClr val="0000CF"/>
                </a:solidFill>
                <a:latin typeface="Cambria Math" panose="02040503050406030204" pitchFamily="18" charset="0"/>
              </a:rPr>
              <a:t>0</a:t>
            </a:r>
            <a:r>
              <a:rPr lang="fr-FR" sz="800" dirty="0">
                <a:solidFill>
                  <a:srgbClr val="000000"/>
                </a:solidFill>
                <a:latin typeface="Cambria Math" panose="02040503050406030204" pitchFamily="18" charset="0"/>
              </a:rPr>
              <a:t>, </a:t>
            </a:r>
            <a:r>
              <a:rPr lang="fr-FR" sz="800" dirty="0">
                <a:solidFill>
                  <a:srgbClr val="0000CF"/>
                </a:solidFill>
                <a:latin typeface="Cambria Math" panose="02040503050406030204" pitchFamily="18" charset="0"/>
              </a:rPr>
              <a:t>0</a:t>
            </a:r>
            <a:r>
              <a:rPr lang="fr-FR" sz="800" dirty="0">
                <a:solidFill>
                  <a:srgbClr val="000000"/>
                </a:solidFill>
                <a:latin typeface="Cambria Math" panose="02040503050406030204" pitchFamily="18" charset="0"/>
              </a:rPr>
              <a:t>,   </a:t>
            </a:r>
            <a:r>
              <a:rPr lang="fr-FR" sz="800" dirty="0">
                <a:solidFill>
                  <a:srgbClr val="0000CF"/>
                </a:solidFill>
                <a:latin typeface="Cambria Math" panose="02040503050406030204" pitchFamily="18" charset="0"/>
              </a:rPr>
              <a:t>0</a:t>
            </a:r>
            <a:r>
              <a:rPr lang="fr-FR" sz="800" dirty="0">
                <a:solidFill>
                  <a:srgbClr val="000000"/>
                </a:solidFill>
                <a:latin typeface="Cambria Math" panose="02040503050406030204" pitchFamily="18" charset="0"/>
              </a:rPr>
              <a:t>,   </a:t>
            </a:r>
            <a:r>
              <a:rPr lang="fr-FR" sz="800" dirty="0">
                <a:solidFill>
                  <a:srgbClr val="0000CF"/>
                </a:solidFill>
                <a:latin typeface="Cambria Math" panose="02040503050406030204" pitchFamily="18" charset="0"/>
              </a:rPr>
              <a:t>2</a:t>
            </a:r>
            <a:r>
              <a:rPr lang="fr-FR" sz="800" dirty="0">
                <a:solidFill>
                  <a:srgbClr val="000000"/>
                </a:solidFill>
                <a:latin typeface="Cambria Math" panose="02040503050406030204" pitchFamily="18" charset="0"/>
              </a:rPr>
              <a:t>, </a:t>
            </a:r>
            <a:r>
              <a:rPr lang="fr-FR" sz="800" dirty="0">
                <a:solidFill>
                  <a:srgbClr val="0000CF"/>
                </a:solidFill>
                <a:latin typeface="Cambria Math" panose="02040503050406030204" pitchFamily="18" charset="0"/>
              </a:rPr>
              <a:t>285.5</a:t>
            </a:r>
            <a:r>
              <a:rPr lang="fr-FR" sz="800" dirty="0">
                <a:solidFill>
                  <a:srgbClr val="000000"/>
                </a:solidFill>
                <a:latin typeface="Cambria Math" panose="02040503050406030204" pitchFamily="18" charset="0"/>
              </a:rPr>
              <a:t>, </a:t>
            </a:r>
            <a:r>
              <a:rPr lang="fr-FR" sz="800" dirty="0">
                <a:solidFill>
                  <a:srgbClr val="0000CF"/>
                </a:solidFill>
                <a:latin typeface="Cambria Math" panose="02040503050406030204" pitchFamily="18" charset="0"/>
              </a:rPr>
              <a:t>407.</a:t>
            </a:r>
            <a:r>
              <a:rPr lang="fr-FR" sz="800" dirty="0">
                <a:solidFill>
                  <a:srgbClr val="000000"/>
                </a:solidFill>
                <a:latin typeface="Cambria Math" panose="02040503050406030204" pitchFamily="18" charset="0"/>
              </a:rPr>
              <a:t>, </a:t>
            </a:r>
            <a:r>
              <a:rPr lang="fr-FR" sz="800" dirty="0">
                <a:solidFill>
                  <a:srgbClr val="0000CF"/>
                </a:solidFill>
                <a:latin typeface="Cambria Math" panose="02040503050406030204" pitchFamily="18" charset="0"/>
              </a:rPr>
              <a:t>0</a:t>
            </a:r>
            <a:r>
              <a:rPr lang="fr-FR" sz="800" dirty="0" smtClean="0">
                <a:solidFill>
                  <a:srgbClr val="0000CF"/>
                </a:solidFill>
                <a:latin typeface="Cambria Math" panose="02040503050406030204" pitchFamily="18" charset="0"/>
              </a:rPr>
              <a:t>.</a:t>
            </a:r>
            <a:r>
              <a:rPr lang="fr-FR" sz="800" dirty="0" smtClean="0">
                <a:solidFill>
                  <a:srgbClr val="000000"/>
                </a:solidFill>
                <a:latin typeface="Cambria Math" panose="02040503050406030204" pitchFamily="18" charset="0"/>
              </a:rPr>
              <a:t>),</a:t>
            </a:r>
          </a:p>
          <a:p>
            <a:r>
              <a:rPr lang="fr-FR" sz="800" dirty="0">
                <a:solidFill>
                  <a:srgbClr val="000000"/>
                </a:solidFill>
                <a:latin typeface="Cambria Math" panose="02040503050406030204" pitchFamily="18" charset="0"/>
              </a:rPr>
              <a:t> </a:t>
            </a:r>
            <a:r>
              <a:rPr lang="fr-FR" sz="800" dirty="0" smtClean="0">
                <a:solidFill>
                  <a:srgbClr val="000000"/>
                </a:solidFill>
                <a:latin typeface="Cambria Math" panose="02040503050406030204" pitchFamily="18" charset="0"/>
              </a:rPr>
              <a:t>                                            </a:t>
            </a:r>
            <a:r>
              <a:rPr lang="fr-FR" sz="800" dirty="0">
                <a:solidFill>
                  <a:srgbClr val="CE5C00"/>
                </a:solidFill>
                <a:latin typeface="Cambria Math" panose="02040503050406030204" pitchFamily="18" charset="0"/>
              </a:rPr>
              <a:t>...</a:t>
            </a:r>
            <a:r>
              <a:rPr lang="fr-FR" sz="800" dirty="0">
                <a:solidFill>
                  <a:srgbClr val="000000"/>
                </a:solidFill>
                <a:latin typeface="Cambria Math" panose="02040503050406030204" pitchFamily="18" charset="0"/>
              </a:rPr>
              <a:t>,</a:t>
            </a:r>
          </a:p>
          <a:p>
            <a:r>
              <a:rPr lang="fr-FR" sz="800" dirty="0">
                <a:latin typeface="Cambria Math" panose="02040503050406030204" pitchFamily="18" charset="0"/>
              </a:rPr>
              <a:t>           </a:t>
            </a:r>
            <a:r>
              <a:rPr lang="fr-FR" sz="800" dirty="0" smtClean="0">
                <a:latin typeface="Cambria Math" panose="02040503050406030204" pitchFamily="18" charset="0"/>
              </a:rPr>
              <a:t>          </a:t>
            </a:r>
            <a:r>
              <a:rPr lang="fr-FR" sz="800" dirty="0" smtClean="0">
                <a:solidFill>
                  <a:srgbClr val="000000"/>
                </a:solidFill>
                <a:latin typeface="Cambria Math" panose="02040503050406030204" pitchFamily="18" charset="0"/>
              </a:rPr>
              <a:t>(</a:t>
            </a:r>
            <a:r>
              <a:rPr lang="fr-FR" sz="800" dirty="0">
                <a:solidFill>
                  <a:srgbClr val="0000CF"/>
                </a:solidFill>
                <a:latin typeface="Cambria Math" panose="02040503050406030204" pitchFamily="18" charset="0"/>
              </a:rPr>
              <a:t>14</a:t>
            </a:r>
            <a:r>
              <a:rPr lang="fr-FR" sz="800" dirty="0">
                <a:solidFill>
                  <a:srgbClr val="000000"/>
                </a:solidFill>
                <a:latin typeface="Cambria Math" panose="02040503050406030204" pitchFamily="18" charset="0"/>
              </a:rPr>
              <a:t>, </a:t>
            </a:r>
            <a:r>
              <a:rPr lang="fr-FR" sz="800" dirty="0">
                <a:solidFill>
                  <a:srgbClr val="0000CF"/>
                </a:solidFill>
                <a:latin typeface="Cambria Math" panose="02040503050406030204" pitchFamily="18" charset="0"/>
              </a:rPr>
              <a:t>0</a:t>
            </a:r>
            <a:r>
              <a:rPr lang="fr-FR" sz="800" dirty="0">
                <a:solidFill>
                  <a:srgbClr val="000000"/>
                </a:solidFill>
                <a:latin typeface="Cambria Math" panose="02040503050406030204" pitchFamily="18" charset="0"/>
              </a:rPr>
              <a:t>, </a:t>
            </a:r>
            <a:r>
              <a:rPr lang="fr-FR" sz="800" dirty="0">
                <a:solidFill>
                  <a:srgbClr val="0000CF"/>
                </a:solidFill>
                <a:latin typeface="Cambria Math" panose="02040503050406030204" pitchFamily="18" charset="0"/>
              </a:rPr>
              <a:t>127</a:t>
            </a:r>
            <a:r>
              <a:rPr lang="fr-FR" sz="800" dirty="0">
                <a:solidFill>
                  <a:srgbClr val="000000"/>
                </a:solidFill>
                <a:latin typeface="Cambria Math" panose="02040503050406030204" pitchFamily="18" charset="0"/>
              </a:rPr>
              <a:t>, </a:t>
            </a:r>
            <a:r>
              <a:rPr lang="fr-FR" sz="800" dirty="0">
                <a:solidFill>
                  <a:srgbClr val="0000CF"/>
                </a:solidFill>
                <a:latin typeface="Cambria Math" panose="02040503050406030204" pitchFamily="18" charset="0"/>
              </a:rPr>
              <a:t>146</a:t>
            </a:r>
            <a:r>
              <a:rPr lang="fr-FR" sz="800" dirty="0">
                <a:solidFill>
                  <a:srgbClr val="000000"/>
                </a:solidFill>
                <a:latin typeface="Cambria Math" panose="02040503050406030204" pitchFamily="18" charset="0"/>
              </a:rPr>
              <a:t>, </a:t>
            </a:r>
            <a:r>
              <a:rPr lang="fr-FR" sz="800" dirty="0">
                <a:solidFill>
                  <a:srgbClr val="0000CF"/>
                </a:solidFill>
                <a:latin typeface="Cambria Math" panose="02040503050406030204" pitchFamily="18" charset="0"/>
              </a:rPr>
              <a:t>579.5</a:t>
            </a:r>
            <a:r>
              <a:rPr lang="fr-FR" sz="800" dirty="0">
                <a:solidFill>
                  <a:srgbClr val="000000"/>
                </a:solidFill>
                <a:latin typeface="Cambria Math" panose="02040503050406030204" pitchFamily="18" charset="0"/>
              </a:rPr>
              <a:t>, </a:t>
            </a:r>
            <a:r>
              <a:rPr lang="fr-FR" sz="800" dirty="0">
                <a:solidFill>
                  <a:srgbClr val="0000CF"/>
                </a:solidFill>
                <a:latin typeface="Cambria Math" panose="02040503050406030204" pitchFamily="18" charset="0"/>
              </a:rPr>
              <a:t>159.</a:t>
            </a:r>
            <a:r>
              <a:rPr lang="fr-FR" sz="800" dirty="0">
                <a:solidFill>
                  <a:srgbClr val="000000"/>
                </a:solidFill>
                <a:latin typeface="Cambria Math" panose="02040503050406030204" pitchFamily="18" charset="0"/>
              </a:rPr>
              <a:t>, </a:t>
            </a:r>
            <a:r>
              <a:rPr lang="fr-FR" sz="800" dirty="0">
                <a:solidFill>
                  <a:srgbClr val="0000CF"/>
                </a:solidFill>
                <a:latin typeface="Cambria Math" panose="02040503050406030204" pitchFamily="18" charset="0"/>
              </a:rPr>
              <a:t>0.</a:t>
            </a:r>
            <a:r>
              <a:rPr lang="fr-FR" sz="800" dirty="0">
                <a:solidFill>
                  <a:srgbClr val="000000"/>
                </a:solidFill>
                <a:latin typeface="Cambria Math" panose="02040503050406030204" pitchFamily="18" charset="0"/>
              </a:rPr>
              <a:t>),</a:t>
            </a:r>
          </a:p>
          <a:p>
            <a:r>
              <a:rPr lang="fr-FR" sz="800" dirty="0">
                <a:latin typeface="Cambria Math" panose="02040503050406030204" pitchFamily="18" charset="0"/>
              </a:rPr>
              <a:t>           </a:t>
            </a:r>
            <a:r>
              <a:rPr lang="fr-FR" sz="800" dirty="0" smtClean="0">
                <a:latin typeface="Cambria Math" panose="02040503050406030204" pitchFamily="18" charset="0"/>
              </a:rPr>
              <a:t>          </a:t>
            </a:r>
            <a:r>
              <a:rPr lang="fr-FR" sz="800" dirty="0" smtClean="0">
                <a:solidFill>
                  <a:srgbClr val="000000"/>
                </a:solidFill>
                <a:latin typeface="Cambria Math" panose="02040503050406030204" pitchFamily="18" charset="0"/>
              </a:rPr>
              <a:t>(</a:t>
            </a:r>
            <a:r>
              <a:rPr lang="fr-FR" sz="800" dirty="0">
                <a:solidFill>
                  <a:srgbClr val="0000CF"/>
                </a:solidFill>
                <a:latin typeface="Cambria Math" panose="02040503050406030204" pitchFamily="18" charset="0"/>
              </a:rPr>
              <a:t>14</a:t>
            </a:r>
            <a:r>
              <a:rPr lang="fr-FR" sz="800" dirty="0">
                <a:solidFill>
                  <a:srgbClr val="000000"/>
                </a:solidFill>
                <a:latin typeface="Cambria Math" panose="02040503050406030204" pitchFamily="18" charset="0"/>
              </a:rPr>
              <a:t>, </a:t>
            </a:r>
            <a:r>
              <a:rPr lang="fr-FR" sz="800" dirty="0">
                <a:solidFill>
                  <a:srgbClr val="0000CF"/>
                </a:solidFill>
                <a:latin typeface="Cambria Math" panose="02040503050406030204" pitchFamily="18" charset="0"/>
              </a:rPr>
              <a:t>0</a:t>
            </a:r>
            <a:r>
              <a:rPr lang="fr-FR" sz="800" dirty="0">
                <a:solidFill>
                  <a:srgbClr val="000000"/>
                </a:solidFill>
                <a:latin typeface="Cambria Math" panose="02040503050406030204" pitchFamily="18" charset="0"/>
              </a:rPr>
              <a:t>, </a:t>
            </a:r>
            <a:r>
              <a:rPr lang="fr-FR" sz="800" dirty="0">
                <a:solidFill>
                  <a:srgbClr val="0000CF"/>
                </a:solidFill>
                <a:latin typeface="Cambria Math" panose="02040503050406030204" pitchFamily="18" charset="0"/>
              </a:rPr>
              <a:t>127</a:t>
            </a:r>
            <a:r>
              <a:rPr lang="fr-FR" sz="800" dirty="0">
                <a:solidFill>
                  <a:srgbClr val="000000"/>
                </a:solidFill>
                <a:latin typeface="Cambria Math" panose="02040503050406030204" pitchFamily="18" charset="0"/>
              </a:rPr>
              <a:t>, </a:t>
            </a:r>
            <a:r>
              <a:rPr lang="fr-FR" sz="800" dirty="0">
                <a:solidFill>
                  <a:srgbClr val="0000CF"/>
                </a:solidFill>
                <a:latin typeface="Cambria Math" panose="02040503050406030204" pitchFamily="18" charset="0"/>
              </a:rPr>
              <a:t>147</a:t>
            </a:r>
            <a:r>
              <a:rPr lang="fr-FR" sz="800" dirty="0">
                <a:solidFill>
                  <a:srgbClr val="000000"/>
                </a:solidFill>
                <a:latin typeface="Cambria Math" panose="02040503050406030204" pitchFamily="18" charset="0"/>
              </a:rPr>
              <a:t>, </a:t>
            </a:r>
            <a:r>
              <a:rPr lang="fr-FR" sz="800" dirty="0">
                <a:solidFill>
                  <a:srgbClr val="0000CF"/>
                </a:solidFill>
                <a:latin typeface="Cambria Math" panose="02040503050406030204" pitchFamily="18" charset="0"/>
              </a:rPr>
              <a:t>579.5</a:t>
            </a:r>
            <a:r>
              <a:rPr lang="fr-FR" sz="800" dirty="0">
                <a:solidFill>
                  <a:srgbClr val="000000"/>
                </a:solidFill>
                <a:latin typeface="Cambria Math" panose="02040503050406030204" pitchFamily="18" charset="0"/>
              </a:rPr>
              <a:t>, </a:t>
            </a:r>
            <a:r>
              <a:rPr lang="fr-FR" sz="800" dirty="0">
                <a:solidFill>
                  <a:srgbClr val="0000CF"/>
                </a:solidFill>
                <a:latin typeface="Cambria Math" panose="02040503050406030204" pitchFamily="18" charset="0"/>
              </a:rPr>
              <a:t>157.</a:t>
            </a:r>
            <a:r>
              <a:rPr lang="fr-FR" sz="800" dirty="0">
                <a:solidFill>
                  <a:srgbClr val="000000"/>
                </a:solidFill>
                <a:latin typeface="Cambria Math" panose="02040503050406030204" pitchFamily="18" charset="0"/>
              </a:rPr>
              <a:t>, </a:t>
            </a:r>
            <a:r>
              <a:rPr lang="fr-FR" sz="800" dirty="0">
                <a:solidFill>
                  <a:srgbClr val="0000CF"/>
                </a:solidFill>
                <a:latin typeface="Cambria Math" panose="02040503050406030204" pitchFamily="18" charset="0"/>
              </a:rPr>
              <a:t>0</a:t>
            </a:r>
            <a:r>
              <a:rPr lang="fr-FR" sz="800" dirty="0" smtClean="0">
                <a:solidFill>
                  <a:srgbClr val="0000CF"/>
                </a:solidFill>
                <a:latin typeface="Cambria Math" panose="02040503050406030204" pitchFamily="18" charset="0"/>
              </a:rPr>
              <a:t>.</a:t>
            </a:r>
            <a:r>
              <a:rPr lang="fr-FR" sz="800" dirty="0" smtClean="0">
                <a:solidFill>
                  <a:srgbClr val="000000"/>
                </a:solidFill>
                <a:latin typeface="Cambria Math" panose="02040503050406030204" pitchFamily="18" charset="0"/>
              </a:rPr>
              <a:t>)],</a:t>
            </a:r>
            <a:endParaRPr lang="fr-FR" sz="800" dirty="0">
              <a:solidFill>
                <a:srgbClr val="000000"/>
              </a:solidFill>
              <a:latin typeface="Cambria Math" panose="02040503050406030204" pitchFamily="18" charset="0"/>
            </a:endParaRPr>
          </a:p>
          <a:p>
            <a:r>
              <a:rPr lang="fr-FR" sz="800" dirty="0">
                <a:latin typeface="Cambria Math" panose="02040503050406030204" pitchFamily="18" charset="0"/>
              </a:rPr>
              <a:t>     </a:t>
            </a:r>
            <a:r>
              <a:rPr lang="fr-FR" sz="800" dirty="0" smtClean="0">
                <a:solidFill>
                  <a:srgbClr val="000000"/>
                </a:solidFill>
                <a:latin typeface="Cambria Math" panose="02040503050406030204" pitchFamily="18" charset="0"/>
              </a:rPr>
              <a:t>dtype</a:t>
            </a:r>
            <a:r>
              <a:rPr lang="fr-FR" sz="800" dirty="0">
                <a:solidFill>
                  <a:srgbClr val="CE5C00"/>
                </a:solidFill>
                <a:latin typeface="Cambria Math" panose="02040503050406030204" pitchFamily="18" charset="0"/>
              </a:rPr>
              <a:t>=</a:t>
            </a:r>
            <a:r>
              <a:rPr lang="fr-FR" sz="800" dirty="0">
                <a:solidFill>
                  <a:srgbClr val="000000"/>
                </a:solidFill>
                <a:latin typeface="Cambria Math" panose="02040503050406030204" pitchFamily="18" charset="0"/>
              </a:rPr>
              <a:t>[(</a:t>
            </a:r>
            <a:r>
              <a:rPr lang="fr-FR" sz="800" dirty="0">
                <a:solidFill>
                  <a:srgbClr val="4E9A06"/>
                </a:solidFill>
                <a:latin typeface="Cambria Math" panose="02040503050406030204" pitchFamily="18" charset="0"/>
              </a:rPr>
              <a:t>'layer'</a:t>
            </a:r>
            <a:r>
              <a:rPr lang="fr-FR" sz="800" dirty="0">
                <a:solidFill>
                  <a:srgbClr val="000000"/>
                </a:solidFill>
                <a:latin typeface="Cambria Math" panose="02040503050406030204" pitchFamily="18" charset="0"/>
              </a:rPr>
              <a:t>, </a:t>
            </a:r>
            <a:r>
              <a:rPr lang="fr-FR" sz="800" dirty="0">
                <a:solidFill>
                  <a:srgbClr val="4E9A06"/>
                </a:solidFill>
                <a:latin typeface="Cambria Math" panose="02040503050406030204" pitchFamily="18" charset="0"/>
              </a:rPr>
              <a:t>'&lt;i4'</a:t>
            </a:r>
            <a:r>
              <a:rPr lang="fr-FR" sz="800" dirty="0">
                <a:solidFill>
                  <a:srgbClr val="000000"/>
                </a:solidFill>
                <a:latin typeface="Cambria Math" panose="02040503050406030204" pitchFamily="18" charset="0"/>
              </a:rPr>
              <a:t>), (</a:t>
            </a:r>
            <a:r>
              <a:rPr lang="fr-FR" sz="800" dirty="0">
                <a:solidFill>
                  <a:srgbClr val="4E9A06"/>
                </a:solidFill>
                <a:latin typeface="Cambria Math" panose="02040503050406030204" pitchFamily="18" charset="0"/>
              </a:rPr>
              <a:t>'inest'</a:t>
            </a:r>
            <a:r>
              <a:rPr lang="fr-FR" sz="800" dirty="0">
                <a:solidFill>
                  <a:srgbClr val="000000"/>
                </a:solidFill>
                <a:latin typeface="Cambria Math" panose="02040503050406030204" pitchFamily="18" charset="0"/>
              </a:rPr>
              <a:t>, </a:t>
            </a:r>
            <a:r>
              <a:rPr lang="fr-FR" sz="800" dirty="0">
                <a:solidFill>
                  <a:srgbClr val="4E9A06"/>
                </a:solidFill>
                <a:latin typeface="Cambria Math" panose="02040503050406030204" pitchFamily="18" charset="0"/>
              </a:rPr>
              <a:t>'&lt;i4</a:t>
            </a:r>
            <a:r>
              <a:rPr lang="fr-FR" sz="800" dirty="0" smtClean="0">
                <a:solidFill>
                  <a:srgbClr val="4E9A06"/>
                </a:solidFill>
                <a:latin typeface="Cambria Math" panose="02040503050406030204" pitchFamily="18" charset="0"/>
              </a:rPr>
              <a:t>'</a:t>
            </a:r>
            <a:r>
              <a:rPr lang="fr-FR" sz="800" dirty="0" smtClean="0">
                <a:solidFill>
                  <a:srgbClr val="000000"/>
                </a:solidFill>
                <a:latin typeface="Cambria Math" panose="02040503050406030204" pitchFamily="18" charset="0"/>
              </a:rPr>
              <a:t>), (</a:t>
            </a:r>
            <a:r>
              <a:rPr lang="fr-FR" sz="800" dirty="0">
                <a:solidFill>
                  <a:srgbClr val="4E9A06"/>
                </a:solidFill>
                <a:latin typeface="Cambria Math" panose="02040503050406030204" pitchFamily="18" charset="0"/>
              </a:rPr>
              <a:t>'i'</a:t>
            </a:r>
            <a:r>
              <a:rPr lang="fr-FR" sz="800" dirty="0">
                <a:solidFill>
                  <a:srgbClr val="000000"/>
                </a:solidFill>
                <a:latin typeface="Cambria Math" panose="02040503050406030204" pitchFamily="18" charset="0"/>
              </a:rPr>
              <a:t>, </a:t>
            </a:r>
            <a:r>
              <a:rPr lang="fr-FR" sz="800" dirty="0">
                <a:solidFill>
                  <a:srgbClr val="4E9A06"/>
                </a:solidFill>
                <a:latin typeface="Cambria Math" panose="02040503050406030204" pitchFamily="18" charset="0"/>
              </a:rPr>
              <a:t>'&lt;i4</a:t>
            </a:r>
            <a:r>
              <a:rPr lang="fr-FR" sz="800" dirty="0" smtClean="0">
                <a:solidFill>
                  <a:srgbClr val="4E9A06"/>
                </a:solidFill>
                <a:latin typeface="Cambria Math" panose="02040503050406030204" pitchFamily="18" charset="0"/>
              </a:rPr>
              <a:t>'</a:t>
            </a:r>
            <a:r>
              <a:rPr lang="fr-FR" sz="800" dirty="0" smtClean="0">
                <a:solidFill>
                  <a:srgbClr val="000000"/>
                </a:solidFill>
                <a:latin typeface="Cambria Math" panose="02040503050406030204" pitchFamily="18" charset="0"/>
              </a:rPr>
              <a:t>),</a:t>
            </a:r>
          </a:p>
          <a:p>
            <a:r>
              <a:rPr lang="fr-FR" sz="800" dirty="0">
                <a:solidFill>
                  <a:srgbClr val="000000"/>
                </a:solidFill>
                <a:latin typeface="Cambria Math" panose="02040503050406030204" pitchFamily="18" charset="0"/>
              </a:rPr>
              <a:t> </a:t>
            </a:r>
            <a:r>
              <a:rPr lang="fr-FR" sz="800" dirty="0" smtClean="0">
                <a:solidFill>
                  <a:srgbClr val="000000"/>
                </a:solidFill>
                <a:latin typeface="Cambria Math" panose="02040503050406030204" pitchFamily="18" charset="0"/>
              </a:rPr>
              <a:t>                    (</a:t>
            </a:r>
            <a:r>
              <a:rPr lang="fr-FR" sz="800" dirty="0">
                <a:solidFill>
                  <a:srgbClr val="4E9A06"/>
                </a:solidFill>
                <a:latin typeface="Cambria Math" panose="02040503050406030204" pitchFamily="18" charset="0"/>
              </a:rPr>
              <a:t>'j'</a:t>
            </a:r>
            <a:r>
              <a:rPr lang="fr-FR" sz="800" dirty="0">
                <a:solidFill>
                  <a:srgbClr val="000000"/>
                </a:solidFill>
                <a:latin typeface="Cambria Math" panose="02040503050406030204" pitchFamily="18" charset="0"/>
              </a:rPr>
              <a:t>, </a:t>
            </a:r>
            <a:r>
              <a:rPr lang="fr-FR" sz="800" dirty="0">
                <a:solidFill>
                  <a:srgbClr val="4E9A06"/>
                </a:solidFill>
                <a:latin typeface="Cambria Math" panose="02040503050406030204" pitchFamily="18" charset="0"/>
              </a:rPr>
              <a:t>'&lt;i4'</a:t>
            </a:r>
            <a:r>
              <a:rPr lang="fr-FR" sz="800" dirty="0">
                <a:solidFill>
                  <a:srgbClr val="000000"/>
                </a:solidFill>
                <a:latin typeface="Cambria Math" panose="02040503050406030204" pitchFamily="18" charset="0"/>
              </a:rPr>
              <a:t>), (</a:t>
            </a:r>
            <a:r>
              <a:rPr lang="fr-FR" sz="800" dirty="0">
                <a:solidFill>
                  <a:srgbClr val="4E9A06"/>
                </a:solidFill>
                <a:latin typeface="Cambria Math" panose="02040503050406030204" pitchFamily="18" charset="0"/>
              </a:rPr>
              <a:t>'x'</a:t>
            </a:r>
            <a:r>
              <a:rPr lang="fr-FR" sz="800" dirty="0">
                <a:solidFill>
                  <a:srgbClr val="000000"/>
                </a:solidFill>
                <a:latin typeface="Cambria Math" panose="02040503050406030204" pitchFamily="18" charset="0"/>
              </a:rPr>
              <a:t>, </a:t>
            </a:r>
            <a:r>
              <a:rPr lang="fr-FR" sz="800" dirty="0">
                <a:solidFill>
                  <a:srgbClr val="4E9A06"/>
                </a:solidFill>
                <a:latin typeface="Cambria Math" panose="02040503050406030204" pitchFamily="18" charset="0"/>
              </a:rPr>
              <a:t>'&lt;f8</a:t>
            </a:r>
            <a:r>
              <a:rPr lang="fr-FR" sz="800" dirty="0" smtClean="0">
                <a:solidFill>
                  <a:srgbClr val="4E9A06"/>
                </a:solidFill>
                <a:latin typeface="Cambria Math" panose="02040503050406030204" pitchFamily="18" charset="0"/>
              </a:rPr>
              <a:t>'</a:t>
            </a:r>
            <a:r>
              <a:rPr lang="fr-FR" sz="800" dirty="0" smtClean="0">
                <a:solidFill>
                  <a:srgbClr val="000000"/>
                </a:solidFill>
                <a:latin typeface="Cambria Math" panose="02040503050406030204" pitchFamily="18" charset="0"/>
              </a:rPr>
              <a:t>),(</a:t>
            </a:r>
            <a:r>
              <a:rPr lang="fr-FR" sz="800" dirty="0">
                <a:solidFill>
                  <a:srgbClr val="4E9A06"/>
                </a:solidFill>
                <a:latin typeface="Cambria Math" panose="02040503050406030204" pitchFamily="18" charset="0"/>
              </a:rPr>
              <a:t>'y'</a:t>
            </a:r>
            <a:r>
              <a:rPr lang="fr-FR" sz="800" dirty="0">
                <a:solidFill>
                  <a:srgbClr val="000000"/>
                </a:solidFill>
                <a:latin typeface="Cambria Math" panose="02040503050406030204" pitchFamily="18" charset="0"/>
              </a:rPr>
              <a:t>, </a:t>
            </a:r>
            <a:r>
              <a:rPr lang="fr-FR" sz="800" dirty="0">
                <a:solidFill>
                  <a:srgbClr val="4E9A06"/>
                </a:solidFill>
                <a:latin typeface="Cambria Math" panose="02040503050406030204" pitchFamily="18" charset="0"/>
              </a:rPr>
              <a:t>'&lt;f8'</a:t>
            </a:r>
            <a:r>
              <a:rPr lang="fr-FR" sz="800" dirty="0">
                <a:solidFill>
                  <a:srgbClr val="000000"/>
                </a:solidFill>
                <a:latin typeface="Cambria Math" panose="02040503050406030204" pitchFamily="18" charset="0"/>
              </a:rPr>
              <a:t>), (</a:t>
            </a:r>
            <a:r>
              <a:rPr lang="fr-FR" sz="800" dirty="0">
                <a:solidFill>
                  <a:srgbClr val="4E9A06"/>
                </a:solidFill>
                <a:latin typeface="Cambria Math" panose="02040503050406030204" pitchFamily="18" charset="0"/>
              </a:rPr>
              <a:t>'value'</a:t>
            </a:r>
            <a:r>
              <a:rPr lang="fr-FR" sz="800" dirty="0">
                <a:solidFill>
                  <a:srgbClr val="000000"/>
                </a:solidFill>
                <a:latin typeface="Cambria Math" panose="02040503050406030204" pitchFamily="18" charset="0"/>
              </a:rPr>
              <a:t>, </a:t>
            </a:r>
            <a:r>
              <a:rPr lang="fr-FR" sz="800" dirty="0">
                <a:solidFill>
                  <a:srgbClr val="4E9A06"/>
                </a:solidFill>
                <a:latin typeface="Cambria Math" panose="02040503050406030204" pitchFamily="18" charset="0"/>
              </a:rPr>
              <a:t>'&lt;f8'</a:t>
            </a:r>
            <a:r>
              <a:rPr lang="fr-FR" sz="800" dirty="0">
                <a:solidFill>
                  <a:srgbClr val="000000"/>
                </a:solidFill>
                <a:latin typeface="Cambria Math" panose="02040503050406030204" pitchFamily="18" charset="0"/>
              </a:rPr>
              <a:t>)])</a:t>
            </a: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520" y="975279"/>
            <a:ext cx="1089073" cy="1089073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520694" y="975279"/>
            <a:ext cx="7000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i="1" dirty="0" smtClean="0"/>
              <a:t>.permh</a:t>
            </a:r>
            <a:endParaRPr lang="fr-FR" sz="1100" i="1" dirty="0"/>
          </a:p>
        </p:txBody>
      </p:sp>
      <p:sp>
        <p:nvSpPr>
          <p:cNvPr id="29" name="Forme libre 28"/>
          <p:cNvSpPr/>
          <p:nvPr/>
        </p:nvSpPr>
        <p:spPr>
          <a:xfrm>
            <a:off x="1574800" y="1442659"/>
            <a:ext cx="3820160" cy="762000"/>
          </a:xfrm>
          <a:custGeom>
            <a:avLst/>
            <a:gdLst>
              <a:gd name="connsiteX0" fmla="*/ 0 w 4226560"/>
              <a:gd name="connsiteY0" fmla="*/ 0 h 762000"/>
              <a:gd name="connsiteX1" fmla="*/ 3307080 w 4226560"/>
              <a:gd name="connsiteY1" fmla="*/ 335280 h 762000"/>
              <a:gd name="connsiteX2" fmla="*/ 4226560 w 4226560"/>
              <a:gd name="connsiteY2" fmla="*/ 762000 h 76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226560" h="762000">
                <a:moveTo>
                  <a:pt x="0" y="0"/>
                </a:moveTo>
                <a:cubicBezTo>
                  <a:pt x="1301326" y="104140"/>
                  <a:pt x="2602653" y="208280"/>
                  <a:pt x="3307080" y="335280"/>
                </a:cubicBezTo>
                <a:cubicBezTo>
                  <a:pt x="4011507" y="462280"/>
                  <a:pt x="4119033" y="612140"/>
                  <a:pt x="4226560" y="762000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Forme libre 30"/>
          <p:cNvSpPr/>
          <p:nvPr/>
        </p:nvSpPr>
        <p:spPr>
          <a:xfrm>
            <a:off x="5573748" y="2461933"/>
            <a:ext cx="3139440" cy="2316480"/>
          </a:xfrm>
          <a:custGeom>
            <a:avLst/>
            <a:gdLst>
              <a:gd name="connsiteX0" fmla="*/ 0 w 3139440"/>
              <a:gd name="connsiteY0" fmla="*/ 0 h 2316480"/>
              <a:gd name="connsiteX1" fmla="*/ 889000 w 3139440"/>
              <a:gd name="connsiteY1" fmla="*/ 1737360 h 2316480"/>
              <a:gd name="connsiteX2" fmla="*/ 3139440 w 3139440"/>
              <a:gd name="connsiteY2" fmla="*/ 2316480 h 2316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39440" h="2316480">
                <a:moveTo>
                  <a:pt x="0" y="0"/>
                </a:moveTo>
                <a:cubicBezTo>
                  <a:pt x="182880" y="675640"/>
                  <a:pt x="365760" y="1351280"/>
                  <a:pt x="889000" y="1737360"/>
                </a:cubicBezTo>
                <a:cubicBezTo>
                  <a:pt x="1412240" y="2123440"/>
                  <a:pt x="2275840" y="2219960"/>
                  <a:pt x="3139440" y="2316480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/>
          <p:cNvSpPr/>
          <p:nvPr/>
        </p:nvSpPr>
        <p:spPr>
          <a:xfrm>
            <a:off x="2458720" y="3435382"/>
            <a:ext cx="3926840" cy="15465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dash"/>
          </a:ln>
        </p:spPr>
        <p:txBody>
          <a:bodyPr wrap="square">
            <a:spAutoFit/>
          </a:bodyPr>
          <a:lstStyle/>
          <a:p>
            <a:pPr algn="just"/>
            <a:r>
              <a:rPr lang="fr-FR" sz="1050" dirty="0" smtClean="0">
                <a:solidFill>
                  <a:srgbClr val="000000"/>
                </a:solidFill>
                <a:latin typeface="Cambria Math" panose="02040503050406030204" pitchFamily="18" charset="0"/>
              </a:rPr>
              <a:t>[   </a:t>
            </a:r>
            <a:endParaRPr lang="fr-FR" sz="1050" b="1" dirty="0">
              <a:solidFill>
                <a:srgbClr val="000000"/>
              </a:solidFill>
              <a:latin typeface="Cambria Math" panose="02040503050406030204" pitchFamily="18" charset="0"/>
            </a:endParaRPr>
          </a:p>
          <a:p>
            <a:pPr algn="ctr"/>
            <a:r>
              <a:rPr lang="fr-FR" sz="1050" b="1" dirty="0" smtClean="0">
                <a:solidFill>
                  <a:srgbClr val="000000"/>
                </a:solidFill>
                <a:latin typeface="Cambria Math" panose="02040503050406030204" pitchFamily="18" charset="0"/>
              </a:rPr>
              <a:t>MartheGrid</a:t>
            </a:r>
            <a:r>
              <a:rPr lang="fr-FR" sz="1050" dirty="0" smtClean="0">
                <a:solidFill>
                  <a:srgbClr val="000000"/>
                </a:solidFill>
                <a:latin typeface="Cambria Math" panose="02040503050406030204" pitchFamily="18" charset="0"/>
              </a:rPr>
              <a:t>(istep</a:t>
            </a:r>
            <a:r>
              <a:rPr lang="fr-FR" sz="1050" dirty="0">
                <a:solidFill>
                  <a:srgbClr val="000000"/>
                </a:solidFill>
                <a:latin typeface="Cambria Math" panose="02040503050406030204" pitchFamily="18" charset="0"/>
              </a:rPr>
              <a:t>, layer, inest, nrow, ncol, xl, yl, </a:t>
            </a:r>
          </a:p>
          <a:p>
            <a:pPr algn="ctr"/>
            <a:r>
              <a:rPr lang="fr-FR" sz="1050" dirty="0">
                <a:latin typeface="Cambria Math" panose="02040503050406030204" pitchFamily="18" charset="0"/>
              </a:rPr>
              <a:t>            </a:t>
            </a:r>
            <a:r>
              <a:rPr lang="fr-FR" sz="1050" dirty="0" smtClean="0">
                <a:latin typeface="Cambria Math" panose="02040503050406030204" pitchFamily="18" charset="0"/>
              </a:rPr>
              <a:t>            </a:t>
            </a:r>
            <a:r>
              <a:rPr lang="fr-FR" sz="1050" dirty="0" smtClean="0">
                <a:solidFill>
                  <a:srgbClr val="000000"/>
                </a:solidFill>
                <a:latin typeface="Cambria Math" panose="02040503050406030204" pitchFamily="18" charset="0"/>
              </a:rPr>
              <a:t>dx</a:t>
            </a:r>
            <a:r>
              <a:rPr lang="fr-FR" sz="1050" dirty="0">
                <a:solidFill>
                  <a:srgbClr val="000000"/>
                </a:solidFill>
                <a:latin typeface="Cambria Math" panose="02040503050406030204" pitchFamily="18" charset="0"/>
              </a:rPr>
              <a:t>, dy, xcc, ycc, array, field </a:t>
            </a:r>
            <a:r>
              <a:rPr lang="fr-FR" sz="1050" dirty="0">
                <a:solidFill>
                  <a:srgbClr val="CE5C00"/>
                </a:solidFill>
                <a:latin typeface="Cambria Math" panose="02040503050406030204" pitchFamily="18" charset="0"/>
              </a:rPr>
              <a:t>= </a:t>
            </a:r>
            <a:r>
              <a:rPr lang="fr-FR" sz="1050" dirty="0">
                <a:solidFill>
                  <a:srgbClr val="3465A4"/>
                </a:solidFill>
                <a:latin typeface="Cambria Math" panose="02040503050406030204" pitchFamily="18" charset="0"/>
              </a:rPr>
              <a:t>None</a:t>
            </a:r>
            <a:r>
              <a:rPr lang="fr-FR" sz="1050" dirty="0">
                <a:solidFill>
                  <a:srgbClr val="000000"/>
                </a:solidFill>
                <a:latin typeface="Cambria Math" panose="02040503050406030204" pitchFamily="18" charset="0"/>
              </a:rPr>
              <a:t>),</a:t>
            </a:r>
          </a:p>
          <a:p>
            <a:pPr algn="ctr"/>
            <a:endParaRPr lang="fr-FR" sz="1050" dirty="0">
              <a:latin typeface="Cambria Math" panose="02040503050406030204" pitchFamily="18" charset="0"/>
            </a:endParaRPr>
          </a:p>
          <a:p>
            <a:pPr algn="ctr"/>
            <a:r>
              <a:rPr lang="fr-FR" sz="1050" dirty="0">
                <a:latin typeface="Cambria Math" panose="02040503050406030204" pitchFamily="18" charset="0"/>
              </a:rPr>
              <a:t>                    </a:t>
            </a:r>
            <a:r>
              <a:rPr lang="fr-FR" sz="1050" dirty="0">
                <a:solidFill>
                  <a:srgbClr val="CE5C00"/>
                </a:solidFill>
                <a:latin typeface="Cambria Math" panose="02040503050406030204" pitchFamily="18" charset="0"/>
              </a:rPr>
              <a:t>...</a:t>
            </a:r>
          </a:p>
          <a:p>
            <a:pPr algn="ctr"/>
            <a:endParaRPr lang="fr-FR" sz="1050" dirty="0" smtClean="0">
              <a:latin typeface="Cambria Math" panose="02040503050406030204" pitchFamily="18" charset="0"/>
            </a:endParaRPr>
          </a:p>
          <a:p>
            <a:pPr algn="ctr"/>
            <a:r>
              <a:rPr lang="fr-FR" sz="1050" b="1" dirty="0" smtClean="0">
                <a:solidFill>
                  <a:srgbClr val="000000"/>
                </a:solidFill>
                <a:latin typeface="Cambria Math" panose="02040503050406030204" pitchFamily="18" charset="0"/>
              </a:rPr>
              <a:t>MartheGrid</a:t>
            </a:r>
            <a:r>
              <a:rPr lang="fr-FR" sz="1050" dirty="0" smtClean="0">
                <a:solidFill>
                  <a:srgbClr val="000000"/>
                </a:solidFill>
                <a:latin typeface="Cambria Math" panose="02040503050406030204" pitchFamily="18" charset="0"/>
              </a:rPr>
              <a:t>(istep</a:t>
            </a:r>
            <a:r>
              <a:rPr lang="fr-FR" sz="1050" dirty="0">
                <a:solidFill>
                  <a:srgbClr val="000000"/>
                </a:solidFill>
                <a:latin typeface="Cambria Math" panose="02040503050406030204" pitchFamily="18" charset="0"/>
              </a:rPr>
              <a:t>, layer, inest, nrow, ncol, xl, yl, </a:t>
            </a:r>
          </a:p>
          <a:p>
            <a:pPr algn="ctr"/>
            <a:r>
              <a:rPr lang="fr-FR" sz="1050" dirty="0">
                <a:latin typeface="Cambria Math" panose="02040503050406030204" pitchFamily="18" charset="0"/>
              </a:rPr>
              <a:t>            </a:t>
            </a:r>
            <a:r>
              <a:rPr lang="fr-FR" sz="1050" dirty="0" smtClean="0">
                <a:latin typeface="Cambria Math" panose="02040503050406030204" pitchFamily="18" charset="0"/>
              </a:rPr>
              <a:t>            </a:t>
            </a:r>
            <a:r>
              <a:rPr lang="fr-FR" sz="1050" dirty="0" smtClean="0">
                <a:solidFill>
                  <a:srgbClr val="000000"/>
                </a:solidFill>
                <a:latin typeface="Cambria Math" panose="02040503050406030204" pitchFamily="18" charset="0"/>
              </a:rPr>
              <a:t>dx</a:t>
            </a:r>
            <a:r>
              <a:rPr lang="fr-FR" sz="1050" dirty="0">
                <a:solidFill>
                  <a:srgbClr val="000000"/>
                </a:solidFill>
                <a:latin typeface="Cambria Math" panose="02040503050406030204" pitchFamily="18" charset="0"/>
              </a:rPr>
              <a:t>, dy, xcc, ycc, array, field </a:t>
            </a:r>
            <a:r>
              <a:rPr lang="fr-FR" sz="1050" dirty="0">
                <a:solidFill>
                  <a:srgbClr val="CE5C00"/>
                </a:solidFill>
                <a:latin typeface="Cambria Math" panose="02040503050406030204" pitchFamily="18" charset="0"/>
              </a:rPr>
              <a:t>= </a:t>
            </a:r>
            <a:r>
              <a:rPr lang="fr-FR" sz="1050" dirty="0">
                <a:solidFill>
                  <a:srgbClr val="3465A4"/>
                </a:solidFill>
                <a:latin typeface="Cambria Math" panose="02040503050406030204" pitchFamily="18" charset="0"/>
              </a:rPr>
              <a:t>None</a:t>
            </a:r>
            <a:r>
              <a:rPr lang="fr-FR" sz="1050" dirty="0">
                <a:solidFill>
                  <a:srgbClr val="000000"/>
                </a:solidFill>
                <a:latin typeface="Cambria Math" panose="02040503050406030204" pitchFamily="18" charset="0"/>
              </a:rPr>
              <a:t>) </a:t>
            </a:r>
            <a:endParaRPr lang="fr-FR" sz="1050" dirty="0" smtClean="0">
              <a:solidFill>
                <a:srgbClr val="000000"/>
              </a:solidFill>
              <a:latin typeface="Cambria Math" panose="02040503050406030204" pitchFamily="18" charset="0"/>
            </a:endParaRPr>
          </a:p>
          <a:p>
            <a:pPr algn="r"/>
            <a:r>
              <a:rPr lang="fr-FR" sz="1050" dirty="0" smtClean="0">
                <a:solidFill>
                  <a:srgbClr val="000000"/>
                </a:solidFill>
                <a:latin typeface="Cambria Math" panose="02040503050406030204" pitchFamily="18" charset="0"/>
              </a:rPr>
              <a:t> ]</a:t>
            </a:r>
            <a:endParaRPr lang="fr-FR" sz="1050" dirty="0">
              <a:solidFill>
                <a:srgbClr val="000000"/>
              </a:solidFill>
              <a:latin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1250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AFF33B1D-BF6D-A644-83D0-588E6CB74E13}"/>
              </a:ext>
            </a:extLst>
          </p:cNvPr>
          <p:cNvSpPr txBox="1"/>
          <p:nvPr/>
        </p:nvSpPr>
        <p:spPr>
          <a:xfrm>
            <a:off x="0" y="0"/>
            <a:ext cx="32816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 smtClean="0">
                <a:latin typeface="+mj-lt"/>
              </a:rPr>
              <a:t>Propriétés distribuées</a:t>
            </a:r>
            <a:endParaRPr lang="fr-FR" sz="2800" b="1" dirty="0">
              <a:latin typeface="+mj-lt"/>
            </a:endParaRPr>
          </a:p>
        </p:txBody>
      </p:sp>
      <p:cxnSp>
        <p:nvCxnSpPr>
          <p:cNvPr id="30" name="Connecteur droit 29"/>
          <p:cNvCxnSpPr/>
          <p:nvPr/>
        </p:nvCxnSpPr>
        <p:spPr>
          <a:xfrm flipV="1">
            <a:off x="477520" y="452120"/>
            <a:ext cx="2376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ZoneTexte 38"/>
          <p:cNvSpPr txBox="1"/>
          <p:nvPr/>
        </p:nvSpPr>
        <p:spPr>
          <a:xfrm>
            <a:off x="0" y="1097692"/>
            <a:ext cx="193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@ Fonctionalités</a:t>
            </a:r>
            <a:endParaRPr lang="fr-FR" dirty="0"/>
          </a:p>
        </p:txBody>
      </p:sp>
      <p:sp>
        <p:nvSpPr>
          <p:cNvPr id="3" name="Rectangle 2"/>
          <p:cNvSpPr/>
          <p:nvPr/>
        </p:nvSpPr>
        <p:spPr>
          <a:xfrm>
            <a:off x="3759200" y="452120"/>
            <a:ext cx="548566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400" dirty="0">
                <a:solidFill>
                  <a:srgbClr val="000000"/>
                </a:solidFill>
                <a:latin typeface="Cambria Math" panose="02040503050406030204" pitchFamily="18" charset="0"/>
              </a:rPr>
              <a:t>mf </a:t>
            </a:r>
            <a:r>
              <a:rPr lang="fr-FR" sz="1400" dirty="0">
                <a:solidFill>
                  <a:srgbClr val="CE5C00"/>
                </a:solidFill>
                <a:latin typeface="Cambria Math" panose="02040503050406030204" pitchFamily="18" charset="0"/>
              </a:rPr>
              <a:t>= </a:t>
            </a:r>
            <a:r>
              <a:rPr lang="fr-FR" sz="1400" b="1" dirty="0">
                <a:solidFill>
                  <a:srgbClr val="000000"/>
                </a:solidFill>
                <a:latin typeface="Cambria Math" panose="02040503050406030204" pitchFamily="18" charset="0"/>
              </a:rPr>
              <a:t>MartheField</a:t>
            </a:r>
            <a:r>
              <a:rPr lang="fr-FR" sz="1400" dirty="0">
                <a:solidFill>
                  <a:srgbClr val="000000"/>
                </a:solidFill>
                <a:latin typeface="Cambria Math" panose="02040503050406030204" pitchFamily="18" charset="0"/>
              </a:rPr>
              <a:t>(field </a:t>
            </a:r>
            <a:r>
              <a:rPr lang="fr-FR" sz="1400" dirty="0">
                <a:solidFill>
                  <a:srgbClr val="CE5C00"/>
                </a:solidFill>
                <a:latin typeface="Cambria Math" panose="02040503050406030204" pitchFamily="18" charset="0"/>
              </a:rPr>
              <a:t>= </a:t>
            </a:r>
            <a:r>
              <a:rPr lang="fr-FR" sz="1400" dirty="0">
                <a:solidFill>
                  <a:srgbClr val="4E9A06"/>
                </a:solidFill>
                <a:latin typeface="Cambria Math" panose="02040503050406030204" pitchFamily="18" charset="0"/>
              </a:rPr>
              <a:t>'permh'</a:t>
            </a:r>
            <a:r>
              <a:rPr lang="fr-FR" sz="1400" dirty="0">
                <a:solidFill>
                  <a:srgbClr val="000000"/>
                </a:solidFill>
                <a:latin typeface="Cambria Math" panose="02040503050406030204" pitchFamily="18" charset="0"/>
              </a:rPr>
              <a:t>, </a:t>
            </a:r>
            <a:r>
              <a:rPr lang="fr-FR" sz="1400" dirty="0" smtClean="0">
                <a:solidFill>
                  <a:srgbClr val="000000"/>
                </a:solidFill>
                <a:latin typeface="Cambria Math" panose="02040503050406030204" pitchFamily="18" charset="0"/>
              </a:rPr>
              <a:t> data </a:t>
            </a:r>
            <a:r>
              <a:rPr lang="fr-FR" sz="1400" dirty="0">
                <a:solidFill>
                  <a:srgbClr val="CE5C00"/>
                </a:solidFill>
                <a:latin typeface="Cambria Math" panose="02040503050406030204" pitchFamily="18" charset="0"/>
              </a:rPr>
              <a:t>= </a:t>
            </a:r>
            <a:r>
              <a:rPr lang="fr-FR" sz="1400" dirty="0">
                <a:solidFill>
                  <a:srgbClr val="4E9A06"/>
                </a:solidFill>
                <a:latin typeface="Cambria Math" panose="02040503050406030204" pitchFamily="18" charset="0"/>
              </a:rPr>
              <a:t>'mona.permh'</a:t>
            </a:r>
            <a:r>
              <a:rPr lang="fr-FR" sz="1400" dirty="0">
                <a:solidFill>
                  <a:srgbClr val="000000"/>
                </a:solidFill>
                <a:latin typeface="Cambria Math" panose="02040503050406030204" pitchFamily="18" charset="0"/>
              </a:rPr>
              <a:t>, </a:t>
            </a:r>
            <a:r>
              <a:rPr lang="fr-FR" sz="1400" dirty="0" smtClean="0">
                <a:solidFill>
                  <a:srgbClr val="000000"/>
                </a:solidFill>
                <a:latin typeface="Cambria Math" panose="02040503050406030204" pitchFamily="18" charset="0"/>
              </a:rPr>
              <a:t> mm</a:t>
            </a:r>
            <a:r>
              <a:rPr lang="fr-FR" sz="1400" dirty="0" smtClean="0">
                <a:solidFill>
                  <a:srgbClr val="CE5C00"/>
                </a:solidFill>
                <a:latin typeface="Cambria Math" panose="02040503050406030204" pitchFamily="18" charset="0"/>
              </a:rPr>
              <a:t>=</a:t>
            </a:r>
            <a:r>
              <a:rPr lang="fr-FR" sz="1400" dirty="0" smtClean="0">
                <a:solidFill>
                  <a:srgbClr val="000000"/>
                </a:solidFill>
                <a:latin typeface="Cambria Math" panose="02040503050406030204" pitchFamily="18" charset="0"/>
              </a:rPr>
              <a:t>mm</a:t>
            </a:r>
            <a:r>
              <a:rPr lang="fr-FR" sz="1400" dirty="0">
                <a:solidFill>
                  <a:srgbClr val="000000"/>
                </a:solidFill>
                <a:latin typeface="Cambria Math" panose="02040503050406030204" pitchFamily="18" charset="0"/>
              </a:rPr>
              <a:t>)</a:t>
            </a:r>
          </a:p>
        </p:txBody>
      </p:sp>
      <p:sp>
        <p:nvSpPr>
          <p:cNvPr id="23" name="Rectangle 22"/>
          <p:cNvSpPr/>
          <p:nvPr/>
        </p:nvSpPr>
        <p:spPr>
          <a:xfrm>
            <a:off x="0" y="2004757"/>
            <a:ext cx="375993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50" dirty="0">
                <a:solidFill>
                  <a:srgbClr val="000000"/>
                </a:solidFill>
                <a:latin typeface="Cambria Math" panose="02040503050406030204" pitchFamily="18" charset="0"/>
              </a:rPr>
              <a:t>mf</a:t>
            </a:r>
            <a:r>
              <a:rPr lang="fr-FR" sz="1050" dirty="0">
                <a:solidFill>
                  <a:srgbClr val="CE5C00"/>
                </a:solidFill>
                <a:latin typeface="Cambria Math" panose="02040503050406030204" pitchFamily="18" charset="0"/>
              </a:rPr>
              <a:t>.</a:t>
            </a:r>
            <a:r>
              <a:rPr lang="fr-FR" sz="1050" b="1" dirty="0">
                <a:solidFill>
                  <a:srgbClr val="000000"/>
                </a:solidFill>
                <a:latin typeface="Cambria Math" panose="02040503050406030204" pitchFamily="18" charset="0"/>
              </a:rPr>
              <a:t>get_data</a:t>
            </a:r>
            <a:r>
              <a:rPr lang="fr-FR" sz="1050" dirty="0">
                <a:solidFill>
                  <a:srgbClr val="000000"/>
                </a:solidFill>
                <a:latin typeface="Cambria Math" panose="02040503050406030204" pitchFamily="18" charset="0"/>
              </a:rPr>
              <a:t>(layer</a:t>
            </a:r>
            <a:r>
              <a:rPr lang="fr-FR" sz="1050" dirty="0">
                <a:solidFill>
                  <a:srgbClr val="CE5C00"/>
                </a:solidFill>
                <a:latin typeface="Cambria Math" panose="02040503050406030204" pitchFamily="18" charset="0"/>
              </a:rPr>
              <a:t>=</a:t>
            </a:r>
            <a:r>
              <a:rPr lang="fr-FR" sz="1050" dirty="0">
                <a:solidFill>
                  <a:srgbClr val="3465A4"/>
                </a:solidFill>
                <a:latin typeface="Cambria Math" panose="02040503050406030204" pitchFamily="18" charset="0"/>
              </a:rPr>
              <a:t>None</a:t>
            </a:r>
            <a:r>
              <a:rPr lang="fr-FR" sz="1050" dirty="0">
                <a:solidFill>
                  <a:srgbClr val="000000"/>
                </a:solidFill>
                <a:latin typeface="Cambria Math" panose="02040503050406030204" pitchFamily="18" charset="0"/>
              </a:rPr>
              <a:t>, inest</a:t>
            </a:r>
            <a:r>
              <a:rPr lang="fr-FR" sz="1050" dirty="0">
                <a:solidFill>
                  <a:srgbClr val="CE5C00"/>
                </a:solidFill>
                <a:latin typeface="Cambria Math" panose="02040503050406030204" pitchFamily="18" charset="0"/>
              </a:rPr>
              <a:t>=</a:t>
            </a:r>
            <a:r>
              <a:rPr lang="fr-FR" sz="1050" dirty="0">
                <a:solidFill>
                  <a:srgbClr val="3465A4"/>
                </a:solidFill>
                <a:latin typeface="Cambria Math" panose="02040503050406030204" pitchFamily="18" charset="0"/>
              </a:rPr>
              <a:t>None</a:t>
            </a:r>
            <a:r>
              <a:rPr lang="fr-FR" sz="1050" dirty="0">
                <a:solidFill>
                  <a:srgbClr val="000000"/>
                </a:solidFill>
                <a:latin typeface="Cambria Math" panose="02040503050406030204" pitchFamily="18" charset="0"/>
              </a:rPr>
              <a:t>, as_array</a:t>
            </a:r>
            <a:r>
              <a:rPr lang="fr-FR" sz="1050" dirty="0">
                <a:solidFill>
                  <a:srgbClr val="CE5C00"/>
                </a:solidFill>
                <a:latin typeface="Cambria Math" panose="02040503050406030204" pitchFamily="18" charset="0"/>
              </a:rPr>
              <a:t>=</a:t>
            </a:r>
            <a:r>
              <a:rPr lang="fr-FR" sz="1050" dirty="0">
                <a:solidFill>
                  <a:srgbClr val="3465A4"/>
                </a:solidFill>
                <a:latin typeface="Cambria Math" panose="02040503050406030204" pitchFamily="18" charset="0"/>
              </a:rPr>
              <a:t>False</a:t>
            </a:r>
            <a:r>
              <a:rPr lang="fr-FR" sz="1050" dirty="0">
                <a:solidFill>
                  <a:srgbClr val="000000"/>
                </a:solidFill>
                <a:latin typeface="Cambria Math" panose="02040503050406030204" pitchFamily="18" charset="0"/>
              </a:rPr>
              <a:t>,</a:t>
            </a:r>
          </a:p>
          <a:p>
            <a:r>
              <a:rPr lang="fr-FR" sz="1050" dirty="0">
                <a:latin typeface="Cambria Math" panose="02040503050406030204" pitchFamily="18" charset="0"/>
              </a:rPr>
              <a:t>            </a:t>
            </a:r>
            <a:r>
              <a:rPr lang="fr-FR" sz="1050" dirty="0" smtClean="0">
                <a:latin typeface="Cambria Math" panose="02040503050406030204" pitchFamily="18" charset="0"/>
              </a:rPr>
              <a:t>             </a:t>
            </a:r>
            <a:r>
              <a:rPr lang="fr-FR" sz="1050" dirty="0" smtClean="0">
                <a:solidFill>
                  <a:srgbClr val="000000"/>
                </a:solidFill>
                <a:latin typeface="Cambria Math" panose="02040503050406030204" pitchFamily="18" charset="0"/>
              </a:rPr>
              <a:t>as_mask</a:t>
            </a:r>
            <a:r>
              <a:rPr lang="fr-FR" sz="1050" dirty="0" smtClean="0">
                <a:solidFill>
                  <a:srgbClr val="CE5C00"/>
                </a:solidFill>
                <a:latin typeface="Cambria Math" panose="02040503050406030204" pitchFamily="18" charset="0"/>
              </a:rPr>
              <a:t>=</a:t>
            </a:r>
            <a:r>
              <a:rPr lang="fr-FR" sz="1050" dirty="0" smtClean="0">
                <a:solidFill>
                  <a:srgbClr val="3465A4"/>
                </a:solidFill>
                <a:latin typeface="Cambria Math" panose="02040503050406030204" pitchFamily="18" charset="0"/>
              </a:rPr>
              <a:t>False</a:t>
            </a:r>
            <a:r>
              <a:rPr lang="fr-FR" sz="1050" dirty="0">
                <a:solidFill>
                  <a:srgbClr val="000000"/>
                </a:solidFill>
                <a:latin typeface="Cambria Math" panose="02040503050406030204" pitchFamily="18" charset="0"/>
              </a:rPr>
              <a:t>, masked_values</a:t>
            </a:r>
            <a:r>
              <a:rPr lang="fr-FR" sz="1050" dirty="0">
                <a:solidFill>
                  <a:srgbClr val="CE5C00"/>
                </a:solidFill>
                <a:latin typeface="Cambria Math" panose="02040503050406030204" pitchFamily="18" charset="0"/>
              </a:rPr>
              <a:t>= </a:t>
            </a:r>
            <a:r>
              <a:rPr lang="fr-FR" sz="1050" dirty="0">
                <a:solidFill>
                  <a:srgbClr val="204A87"/>
                </a:solidFill>
                <a:latin typeface="Cambria Math" panose="02040503050406030204" pitchFamily="18" charset="0"/>
              </a:rPr>
              <a:t>list</a:t>
            </a:r>
            <a:r>
              <a:rPr lang="fr-FR" sz="1050" dirty="0" smtClean="0">
                <a:solidFill>
                  <a:srgbClr val="000000"/>
                </a:solidFill>
                <a:latin typeface="Cambria Math" panose="02040503050406030204" pitchFamily="18" charset="0"/>
              </a:rPr>
              <a:t>())</a:t>
            </a:r>
          </a:p>
          <a:p>
            <a:endParaRPr lang="fr-FR" sz="1050" dirty="0">
              <a:solidFill>
                <a:srgbClr val="000000"/>
              </a:solidFill>
              <a:latin typeface="Cambria Math" panose="02040503050406030204" pitchFamily="18" charset="0"/>
            </a:endParaRPr>
          </a:p>
          <a:p>
            <a:r>
              <a:rPr lang="fr-FR" sz="1050" dirty="0">
                <a:solidFill>
                  <a:srgbClr val="000000"/>
                </a:solidFill>
                <a:latin typeface="Cambria Math" panose="02040503050406030204" pitchFamily="18" charset="0"/>
              </a:rPr>
              <a:t>mf</a:t>
            </a:r>
            <a:r>
              <a:rPr lang="fr-FR" sz="1050" dirty="0">
                <a:solidFill>
                  <a:srgbClr val="CE5C00"/>
                </a:solidFill>
                <a:latin typeface="Cambria Math" panose="02040503050406030204" pitchFamily="18" charset="0"/>
              </a:rPr>
              <a:t>.</a:t>
            </a:r>
            <a:r>
              <a:rPr lang="fr-FR" sz="1050" b="1" dirty="0">
                <a:solidFill>
                  <a:srgbClr val="000000"/>
                </a:solidFill>
                <a:latin typeface="Cambria Math" panose="02040503050406030204" pitchFamily="18" charset="0"/>
              </a:rPr>
              <a:t>set_data</a:t>
            </a:r>
            <a:r>
              <a:rPr lang="fr-FR" sz="1050" dirty="0">
                <a:solidFill>
                  <a:srgbClr val="000000"/>
                </a:solidFill>
                <a:latin typeface="Cambria Math" panose="02040503050406030204" pitchFamily="18" charset="0"/>
              </a:rPr>
              <a:t>(data, layer</a:t>
            </a:r>
            <a:r>
              <a:rPr lang="fr-FR" sz="1050" dirty="0">
                <a:solidFill>
                  <a:srgbClr val="CE5C00"/>
                </a:solidFill>
                <a:latin typeface="Cambria Math" panose="02040503050406030204" pitchFamily="18" charset="0"/>
              </a:rPr>
              <a:t>=</a:t>
            </a:r>
            <a:r>
              <a:rPr lang="fr-FR" sz="1050" dirty="0">
                <a:solidFill>
                  <a:srgbClr val="3465A4"/>
                </a:solidFill>
                <a:latin typeface="Cambria Math" panose="02040503050406030204" pitchFamily="18" charset="0"/>
              </a:rPr>
              <a:t>None</a:t>
            </a:r>
            <a:r>
              <a:rPr lang="fr-FR" sz="1050" dirty="0">
                <a:solidFill>
                  <a:srgbClr val="000000"/>
                </a:solidFill>
                <a:latin typeface="Cambria Math" panose="02040503050406030204" pitchFamily="18" charset="0"/>
              </a:rPr>
              <a:t>, inest</a:t>
            </a:r>
            <a:r>
              <a:rPr lang="fr-FR" sz="1050" dirty="0">
                <a:solidFill>
                  <a:srgbClr val="CE5C00"/>
                </a:solidFill>
                <a:latin typeface="Cambria Math" panose="02040503050406030204" pitchFamily="18" charset="0"/>
              </a:rPr>
              <a:t>=</a:t>
            </a:r>
            <a:r>
              <a:rPr lang="fr-FR" sz="1050" dirty="0">
                <a:solidFill>
                  <a:srgbClr val="3465A4"/>
                </a:solidFill>
                <a:latin typeface="Cambria Math" panose="02040503050406030204" pitchFamily="18" charset="0"/>
              </a:rPr>
              <a:t>None</a:t>
            </a:r>
            <a:r>
              <a:rPr lang="fr-FR" sz="1050" dirty="0" smtClean="0">
                <a:solidFill>
                  <a:srgbClr val="000000"/>
                </a:solidFill>
                <a:latin typeface="Cambria Math" panose="02040503050406030204" pitchFamily="18" charset="0"/>
              </a:rPr>
              <a:t>)</a:t>
            </a:r>
            <a:endParaRPr lang="fr-FR" sz="1050" dirty="0">
              <a:solidFill>
                <a:srgbClr val="000000"/>
              </a:solidFill>
              <a:latin typeface="Cambria Math" panose="02040503050406030204" pitchFamily="18" charset="0"/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491008" y="1635760"/>
            <a:ext cx="20280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i="1" dirty="0" smtClean="0"/>
              <a:t>Extraction/modification</a:t>
            </a:r>
            <a:endParaRPr lang="fr-FR" sz="1400" b="1" i="1" dirty="0"/>
          </a:p>
        </p:txBody>
      </p:sp>
      <p:sp>
        <p:nvSpPr>
          <p:cNvPr id="7" name="Rectangle 6"/>
          <p:cNvSpPr/>
          <p:nvPr/>
        </p:nvSpPr>
        <p:spPr>
          <a:xfrm>
            <a:off x="243998" y="4800786"/>
            <a:ext cx="2032000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fr-FR" sz="800" dirty="0">
                <a:solidFill>
                  <a:srgbClr val="000000"/>
                </a:solidFill>
                <a:latin typeface="Cambria Math" panose="02040503050406030204" pitchFamily="18" charset="0"/>
              </a:rPr>
              <a:t>[</a:t>
            </a:r>
            <a:r>
              <a:rPr lang="fr-FR" sz="800" dirty="0">
                <a:solidFill>
                  <a:srgbClr val="CE5C00"/>
                </a:solidFill>
                <a:latin typeface="Cambria Math" panose="02040503050406030204" pitchFamily="18" charset="0"/>
              </a:rPr>
              <a:t>&lt;</a:t>
            </a:r>
            <a:r>
              <a:rPr lang="fr-FR" sz="800" dirty="0">
                <a:solidFill>
                  <a:srgbClr val="000000"/>
                </a:solidFill>
                <a:latin typeface="Cambria Math" panose="02040503050406030204" pitchFamily="18" charset="0"/>
              </a:rPr>
              <a:t>pymarthe</a:t>
            </a:r>
            <a:r>
              <a:rPr lang="fr-FR" sz="800" dirty="0">
                <a:solidFill>
                  <a:srgbClr val="CE5C00"/>
                </a:solidFill>
                <a:latin typeface="Cambria Math" panose="02040503050406030204" pitchFamily="18" charset="0"/>
              </a:rPr>
              <a:t>.</a:t>
            </a:r>
            <a:r>
              <a:rPr lang="fr-FR" sz="800" dirty="0">
                <a:solidFill>
                  <a:srgbClr val="000000"/>
                </a:solidFill>
                <a:latin typeface="Cambria Math" panose="02040503050406030204" pitchFamily="18" charset="0"/>
              </a:rPr>
              <a:t>utils</a:t>
            </a:r>
            <a:r>
              <a:rPr lang="fr-FR" sz="800" dirty="0">
                <a:solidFill>
                  <a:srgbClr val="CE5C00"/>
                </a:solidFill>
                <a:latin typeface="Cambria Math" panose="02040503050406030204" pitchFamily="18" charset="0"/>
              </a:rPr>
              <a:t>.</a:t>
            </a:r>
            <a:r>
              <a:rPr lang="fr-FR" sz="800" dirty="0">
                <a:solidFill>
                  <a:srgbClr val="000000"/>
                </a:solidFill>
                <a:latin typeface="Cambria Math" panose="02040503050406030204" pitchFamily="18" charset="0"/>
              </a:rPr>
              <a:t>grid_utils</a:t>
            </a:r>
            <a:r>
              <a:rPr lang="fr-FR" sz="800" dirty="0">
                <a:solidFill>
                  <a:srgbClr val="CE5C00"/>
                </a:solidFill>
                <a:latin typeface="Cambria Math" panose="02040503050406030204" pitchFamily="18" charset="0"/>
              </a:rPr>
              <a:t>.</a:t>
            </a:r>
            <a:r>
              <a:rPr lang="fr-FR" sz="800" dirty="0">
                <a:solidFill>
                  <a:srgbClr val="000000"/>
                </a:solidFill>
                <a:latin typeface="Cambria Math" panose="02040503050406030204" pitchFamily="18" charset="0"/>
              </a:rPr>
              <a:t>MartheGrid</a:t>
            </a:r>
            <a:r>
              <a:rPr lang="fr-FR" sz="800" dirty="0">
                <a:solidFill>
                  <a:srgbClr val="CE5C00"/>
                </a:solidFill>
                <a:latin typeface="Cambria Math" panose="02040503050406030204" pitchFamily="18" charset="0"/>
              </a:rPr>
              <a:t>&gt;</a:t>
            </a:r>
            <a:r>
              <a:rPr lang="fr-FR" sz="800" dirty="0">
                <a:solidFill>
                  <a:srgbClr val="000000"/>
                </a:solidFill>
                <a:latin typeface="Cambria Math" panose="02040503050406030204" pitchFamily="18" charset="0"/>
              </a:rPr>
              <a:t>,</a:t>
            </a:r>
          </a:p>
          <a:p>
            <a:r>
              <a:rPr lang="fr-FR" sz="800" dirty="0">
                <a:latin typeface="Cambria Math" panose="02040503050406030204" pitchFamily="18" charset="0"/>
              </a:rPr>
              <a:t> </a:t>
            </a:r>
            <a:r>
              <a:rPr lang="fr-FR" sz="800" dirty="0">
                <a:solidFill>
                  <a:srgbClr val="CE5C00"/>
                </a:solidFill>
                <a:latin typeface="Cambria Math" panose="02040503050406030204" pitchFamily="18" charset="0"/>
              </a:rPr>
              <a:t>&lt;</a:t>
            </a:r>
            <a:r>
              <a:rPr lang="fr-FR" sz="800" dirty="0">
                <a:solidFill>
                  <a:srgbClr val="000000"/>
                </a:solidFill>
                <a:latin typeface="Cambria Math" panose="02040503050406030204" pitchFamily="18" charset="0"/>
              </a:rPr>
              <a:t>pymarthe</a:t>
            </a:r>
            <a:r>
              <a:rPr lang="fr-FR" sz="800" dirty="0">
                <a:solidFill>
                  <a:srgbClr val="CE5C00"/>
                </a:solidFill>
                <a:latin typeface="Cambria Math" panose="02040503050406030204" pitchFamily="18" charset="0"/>
              </a:rPr>
              <a:t>.</a:t>
            </a:r>
            <a:r>
              <a:rPr lang="fr-FR" sz="800" dirty="0">
                <a:solidFill>
                  <a:srgbClr val="000000"/>
                </a:solidFill>
                <a:latin typeface="Cambria Math" panose="02040503050406030204" pitchFamily="18" charset="0"/>
              </a:rPr>
              <a:t>utils</a:t>
            </a:r>
            <a:r>
              <a:rPr lang="fr-FR" sz="800" dirty="0">
                <a:solidFill>
                  <a:srgbClr val="CE5C00"/>
                </a:solidFill>
                <a:latin typeface="Cambria Math" panose="02040503050406030204" pitchFamily="18" charset="0"/>
              </a:rPr>
              <a:t>.</a:t>
            </a:r>
            <a:r>
              <a:rPr lang="fr-FR" sz="800" dirty="0">
                <a:solidFill>
                  <a:srgbClr val="000000"/>
                </a:solidFill>
                <a:latin typeface="Cambria Math" panose="02040503050406030204" pitchFamily="18" charset="0"/>
              </a:rPr>
              <a:t>grid_utils</a:t>
            </a:r>
            <a:r>
              <a:rPr lang="fr-FR" sz="800" dirty="0">
                <a:solidFill>
                  <a:srgbClr val="CE5C00"/>
                </a:solidFill>
                <a:latin typeface="Cambria Math" panose="02040503050406030204" pitchFamily="18" charset="0"/>
              </a:rPr>
              <a:t>.</a:t>
            </a:r>
            <a:r>
              <a:rPr lang="fr-FR" sz="800" dirty="0">
                <a:solidFill>
                  <a:srgbClr val="000000"/>
                </a:solidFill>
                <a:latin typeface="Cambria Math" panose="02040503050406030204" pitchFamily="18" charset="0"/>
              </a:rPr>
              <a:t>MartheGrid</a:t>
            </a:r>
            <a:r>
              <a:rPr lang="fr-FR" sz="800" dirty="0">
                <a:solidFill>
                  <a:srgbClr val="CE5C00"/>
                </a:solidFill>
                <a:latin typeface="Cambria Math" panose="02040503050406030204" pitchFamily="18" charset="0"/>
              </a:rPr>
              <a:t>&gt;</a:t>
            </a:r>
            <a:r>
              <a:rPr lang="fr-FR" sz="800" dirty="0">
                <a:solidFill>
                  <a:srgbClr val="000000"/>
                </a:solidFill>
                <a:latin typeface="Cambria Math" panose="02040503050406030204" pitchFamily="18" charset="0"/>
              </a:rPr>
              <a:t>,</a:t>
            </a:r>
          </a:p>
          <a:p>
            <a:r>
              <a:rPr lang="fr-FR" sz="800" dirty="0">
                <a:latin typeface="Cambria Math" panose="02040503050406030204" pitchFamily="18" charset="0"/>
              </a:rPr>
              <a:t> </a:t>
            </a:r>
            <a:r>
              <a:rPr lang="fr-FR" sz="800" dirty="0">
                <a:solidFill>
                  <a:srgbClr val="CE5C00"/>
                </a:solidFill>
                <a:latin typeface="Cambria Math" panose="02040503050406030204" pitchFamily="18" charset="0"/>
              </a:rPr>
              <a:t>&lt;</a:t>
            </a:r>
            <a:r>
              <a:rPr lang="fr-FR" sz="800" dirty="0">
                <a:solidFill>
                  <a:srgbClr val="000000"/>
                </a:solidFill>
                <a:latin typeface="Cambria Math" panose="02040503050406030204" pitchFamily="18" charset="0"/>
              </a:rPr>
              <a:t>pymarthe</a:t>
            </a:r>
            <a:r>
              <a:rPr lang="fr-FR" sz="800" dirty="0">
                <a:solidFill>
                  <a:srgbClr val="CE5C00"/>
                </a:solidFill>
                <a:latin typeface="Cambria Math" panose="02040503050406030204" pitchFamily="18" charset="0"/>
              </a:rPr>
              <a:t>.</a:t>
            </a:r>
            <a:r>
              <a:rPr lang="fr-FR" sz="800" dirty="0">
                <a:solidFill>
                  <a:srgbClr val="000000"/>
                </a:solidFill>
                <a:latin typeface="Cambria Math" panose="02040503050406030204" pitchFamily="18" charset="0"/>
              </a:rPr>
              <a:t>utils</a:t>
            </a:r>
            <a:r>
              <a:rPr lang="fr-FR" sz="800" dirty="0">
                <a:solidFill>
                  <a:srgbClr val="CE5C00"/>
                </a:solidFill>
                <a:latin typeface="Cambria Math" panose="02040503050406030204" pitchFamily="18" charset="0"/>
              </a:rPr>
              <a:t>.</a:t>
            </a:r>
            <a:r>
              <a:rPr lang="fr-FR" sz="800" dirty="0">
                <a:solidFill>
                  <a:srgbClr val="000000"/>
                </a:solidFill>
                <a:latin typeface="Cambria Math" panose="02040503050406030204" pitchFamily="18" charset="0"/>
              </a:rPr>
              <a:t>grid_utils</a:t>
            </a:r>
            <a:r>
              <a:rPr lang="fr-FR" sz="800" dirty="0">
                <a:solidFill>
                  <a:srgbClr val="CE5C00"/>
                </a:solidFill>
                <a:latin typeface="Cambria Math" panose="02040503050406030204" pitchFamily="18" charset="0"/>
              </a:rPr>
              <a:t>.</a:t>
            </a:r>
            <a:r>
              <a:rPr lang="fr-FR" sz="800" dirty="0">
                <a:solidFill>
                  <a:srgbClr val="000000"/>
                </a:solidFill>
                <a:latin typeface="Cambria Math" panose="02040503050406030204" pitchFamily="18" charset="0"/>
              </a:rPr>
              <a:t>MartheGrid</a:t>
            </a:r>
            <a:r>
              <a:rPr lang="fr-FR" sz="800" dirty="0">
                <a:solidFill>
                  <a:srgbClr val="CE5C00"/>
                </a:solidFill>
                <a:latin typeface="Cambria Math" panose="02040503050406030204" pitchFamily="18" charset="0"/>
              </a:rPr>
              <a:t>&gt;</a:t>
            </a:r>
            <a:r>
              <a:rPr lang="fr-FR" sz="800" dirty="0">
                <a:solidFill>
                  <a:srgbClr val="000000"/>
                </a:solidFill>
                <a:latin typeface="Cambria Math" panose="02040503050406030204" pitchFamily="18" charset="0"/>
              </a:rPr>
              <a:t>]</a:t>
            </a:r>
          </a:p>
        </p:txBody>
      </p:sp>
      <p:sp>
        <p:nvSpPr>
          <p:cNvPr id="14" name="ZoneTexte 13"/>
          <p:cNvSpPr txBox="1"/>
          <p:nvPr/>
        </p:nvSpPr>
        <p:spPr>
          <a:xfrm>
            <a:off x="473423" y="2891974"/>
            <a:ext cx="20280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i="1" dirty="0" smtClean="0"/>
              <a:t>Conversion/écriture</a:t>
            </a:r>
            <a:endParaRPr lang="fr-FR" sz="1400" b="1" i="1" dirty="0"/>
          </a:p>
        </p:txBody>
      </p:sp>
      <p:sp>
        <p:nvSpPr>
          <p:cNvPr id="10" name="Rectangle 9"/>
          <p:cNvSpPr/>
          <p:nvPr/>
        </p:nvSpPr>
        <p:spPr>
          <a:xfrm>
            <a:off x="133508" y="5475397"/>
            <a:ext cx="2084917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fr-FR" sz="1050" dirty="0" smtClean="0">
                <a:solidFill>
                  <a:srgbClr val="000000"/>
                </a:solidFill>
                <a:latin typeface="Cambria Math" panose="02040503050406030204" pitchFamily="18" charset="0"/>
              </a:rPr>
              <a:t>mf</a:t>
            </a:r>
            <a:r>
              <a:rPr lang="fr-FR" sz="1050" dirty="0" smtClean="0">
                <a:solidFill>
                  <a:srgbClr val="CE5C00"/>
                </a:solidFill>
                <a:latin typeface="Cambria Math" panose="02040503050406030204" pitchFamily="18" charset="0"/>
              </a:rPr>
              <a:t>.</a:t>
            </a:r>
            <a:r>
              <a:rPr lang="fr-FR" sz="1050" b="1" dirty="0" smtClean="0">
                <a:solidFill>
                  <a:srgbClr val="000000"/>
                </a:solidFill>
                <a:latin typeface="Cambria Math" panose="02040503050406030204" pitchFamily="18" charset="0"/>
              </a:rPr>
              <a:t>write_data</a:t>
            </a:r>
            <a:r>
              <a:rPr lang="fr-FR" sz="1050" dirty="0" smtClean="0">
                <a:solidFill>
                  <a:srgbClr val="000000"/>
                </a:solidFill>
                <a:latin typeface="Cambria Math" panose="02040503050406030204" pitchFamily="18" charset="0"/>
              </a:rPr>
              <a:t>(filename</a:t>
            </a:r>
            <a:r>
              <a:rPr lang="fr-FR" sz="1050" dirty="0" smtClean="0">
                <a:solidFill>
                  <a:srgbClr val="CE5C00"/>
                </a:solidFill>
                <a:latin typeface="Cambria Math" panose="02040503050406030204" pitchFamily="18" charset="0"/>
              </a:rPr>
              <a:t>=</a:t>
            </a:r>
            <a:r>
              <a:rPr lang="fr-FR" sz="1050" dirty="0" smtClean="0">
                <a:solidFill>
                  <a:srgbClr val="3465A4"/>
                </a:solidFill>
                <a:latin typeface="Cambria Math" panose="02040503050406030204" pitchFamily="18" charset="0"/>
              </a:rPr>
              <a:t>None</a:t>
            </a:r>
            <a:r>
              <a:rPr lang="fr-FR" sz="1050" dirty="0">
                <a:solidFill>
                  <a:srgbClr val="000000"/>
                </a:solidFill>
                <a:latin typeface="Cambria Math" panose="02040503050406030204" pitchFamily="18" charset="0"/>
              </a:rPr>
              <a:t>)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31298" y="3388992"/>
            <a:ext cx="1589194" cy="10772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fr-FR" sz="800" dirty="0">
                <a:solidFill>
                  <a:srgbClr val="000000"/>
                </a:solidFill>
                <a:latin typeface="Cambria Math" panose="02040503050406030204" pitchFamily="18" charset="0"/>
              </a:rPr>
              <a:t>array([[[</a:t>
            </a:r>
            <a:r>
              <a:rPr lang="fr-FR" sz="800" dirty="0">
                <a:solidFill>
                  <a:srgbClr val="0000CF"/>
                </a:solidFill>
                <a:latin typeface="Cambria Math" panose="02040503050406030204" pitchFamily="18" charset="0"/>
              </a:rPr>
              <a:t>0.</a:t>
            </a:r>
            <a:r>
              <a:rPr lang="fr-FR" sz="800" dirty="0">
                <a:solidFill>
                  <a:srgbClr val="000000"/>
                </a:solidFill>
                <a:latin typeface="Cambria Math" panose="02040503050406030204" pitchFamily="18" charset="0"/>
              </a:rPr>
              <a:t>, </a:t>
            </a:r>
            <a:r>
              <a:rPr lang="fr-FR" sz="800" dirty="0">
                <a:solidFill>
                  <a:srgbClr val="0000CF"/>
                </a:solidFill>
                <a:latin typeface="Cambria Math" panose="02040503050406030204" pitchFamily="18" charset="0"/>
              </a:rPr>
              <a:t>0.</a:t>
            </a:r>
            <a:r>
              <a:rPr lang="fr-FR" sz="800" dirty="0">
                <a:solidFill>
                  <a:srgbClr val="000000"/>
                </a:solidFill>
                <a:latin typeface="Cambria Math" panose="02040503050406030204" pitchFamily="18" charset="0"/>
              </a:rPr>
              <a:t>, </a:t>
            </a:r>
            <a:r>
              <a:rPr lang="fr-FR" sz="800" dirty="0">
                <a:solidFill>
                  <a:srgbClr val="0000CF"/>
                </a:solidFill>
                <a:latin typeface="Cambria Math" panose="02040503050406030204" pitchFamily="18" charset="0"/>
              </a:rPr>
              <a:t>0.</a:t>
            </a:r>
            <a:r>
              <a:rPr lang="fr-FR" sz="800" dirty="0">
                <a:solidFill>
                  <a:srgbClr val="000000"/>
                </a:solidFill>
                <a:latin typeface="Cambria Math" panose="02040503050406030204" pitchFamily="18" charset="0"/>
              </a:rPr>
              <a:t>, </a:t>
            </a:r>
            <a:r>
              <a:rPr lang="fr-FR" sz="800" dirty="0">
                <a:solidFill>
                  <a:srgbClr val="CE5C00"/>
                </a:solidFill>
                <a:latin typeface="Cambria Math" panose="02040503050406030204" pitchFamily="18" charset="0"/>
              </a:rPr>
              <a:t>...</a:t>
            </a:r>
            <a:r>
              <a:rPr lang="fr-FR" sz="800" dirty="0">
                <a:solidFill>
                  <a:srgbClr val="000000"/>
                </a:solidFill>
                <a:latin typeface="Cambria Math" panose="02040503050406030204" pitchFamily="18" charset="0"/>
              </a:rPr>
              <a:t>, </a:t>
            </a:r>
            <a:r>
              <a:rPr lang="fr-FR" sz="800" dirty="0">
                <a:solidFill>
                  <a:srgbClr val="0000CF"/>
                </a:solidFill>
                <a:latin typeface="Cambria Math" panose="02040503050406030204" pitchFamily="18" charset="0"/>
              </a:rPr>
              <a:t>0.</a:t>
            </a:r>
            <a:r>
              <a:rPr lang="fr-FR" sz="800" dirty="0">
                <a:solidFill>
                  <a:srgbClr val="000000"/>
                </a:solidFill>
                <a:latin typeface="Cambria Math" panose="02040503050406030204" pitchFamily="18" charset="0"/>
              </a:rPr>
              <a:t>, </a:t>
            </a:r>
            <a:r>
              <a:rPr lang="fr-FR" sz="800" dirty="0">
                <a:solidFill>
                  <a:srgbClr val="0000CF"/>
                </a:solidFill>
                <a:latin typeface="Cambria Math" panose="02040503050406030204" pitchFamily="18" charset="0"/>
              </a:rPr>
              <a:t>0.</a:t>
            </a:r>
            <a:r>
              <a:rPr lang="fr-FR" sz="800" dirty="0">
                <a:solidFill>
                  <a:srgbClr val="000000"/>
                </a:solidFill>
                <a:latin typeface="Cambria Math" panose="02040503050406030204" pitchFamily="18" charset="0"/>
              </a:rPr>
              <a:t>, </a:t>
            </a:r>
            <a:r>
              <a:rPr lang="fr-FR" sz="800" dirty="0">
                <a:solidFill>
                  <a:srgbClr val="0000CF"/>
                </a:solidFill>
                <a:latin typeface="Cambria Math" panose="02040503050406030204" pitchFamily="18" charset="0"/>
              </a:rPr>
              <a:t>0.</a:t>
            </a:r>
            <a:r>
              <a:rPr lang="fr-FR" sz="800" dirty="0">
                <a:solidFill>
                  <a:srgbClr val="000000"/>
                </a:solidFill>
                <a:latin typeface="Cambria Math" panose="02040503050406030204" pitchFamily="18" charset="0"/>
              </a:rPr>
              <a:t>],</a:t>
            </a:r>
          </a:p>
          <a:p>
            <a:pPr algn="ctr"/>
            <a:r>
              <a:rPr lang="fr-FR" sz="800" dirty="0">
                <a:latin typeface="Cambria Math" panose="02040503050406030204" pitchFamily="18" charset="0"/>
              </a:rPr>
              <a:t>        </a:t>
            </a:r>
            <a:r>
              <a:rPr lang="fr-FR" sz="800" dirty="0" smtClean="0">
                <a:latin typeface="Cambria Math" panose="02040503050406030204" pitchFamily="18" charset="0"/>
              </a:rPr>
              <a:t>       </a:t>
            </a:r>
            <a:r>
              <a:rPr lang="fr-FR" sz="800" dirty="0" smtClean="0">
                <a:solidFill>
                  <a:srgbClr val="000000"/>
                </a:solidFill>
                <a:latin typeface="Cambria Math" panose="02040503050406030204" pitchFamily="18" charset="0"/>
              </a:rPr>
              <a:t>[</a:t>
            </a:r>
            <a:r>
              <a:rPr lang="fr-FR" sz="800" dirty="0">
                <a:solidFill>
                  <a:srgbClr val="0000CF"/>
                </a:solidFill>
                <a:latin typeface="Cambria Math" panose="02040503050406030204" pitchFamily="18" charset="0"/>
              </a:rPr>
              <a:t>0.</a:t>
            </a:r>
            <a:r>
              <a:rPr lang="fr-FR" sz="800" dirty="0">
                <a:solidFill>
                  <a:srgbClr val="000000"/>
                </a:solidFill>
                <a:latin typeface="Cambria Math" panose="02040503050406030204" pitchFamily="18" charset="0"/>
              </a:rPr>
              <a:t>, </a:t>
            </a:r>
            <a:r>
              <a:rPr lang="fr-FR" sz="800" dirty="0">
                <a:solidFill>
                  <a:srgbClr val="0000CF"/>
                </a:solidFill>
                <a:latin typeface="Cambria Math" panose="02040503050406030204" pitchFamily="18" charset="0"/>
              </a:rPr>
              <a:t>0.</a:t>
            </a:r>
            <a:r>
              <a:rPr lang="fr-FR" sz="800" dirty="0">
                <a:solidFill>
                  <a:srgbClr val="000000"/>
                </a:solidFill>
                <a:latin typeface="Cambria Math" panose="02040503050406030204" pitchFamily="18" charset="0"/>
              </a:rPr>
              <a:t>, </a:t>
            </a:r>
            <a:r>
              <a:rPr lang="fr-FR" sz="800" dirty="0">
                <a:solidFill>
                  <a:srgbClr val="0000CF"/>
                </a:solidFill>
                <a:latin typeface="Cambria Math" panose="02040503050406030204" pitchFamily="18" charset="0"/>
              </a:rPr>
              <a:t>0.</a:t>
            </a:r>
            <a:r>
              <a:rPr lang="fr-FR" sz="800" dirty="0">
                <a:solidFill>
                  <a:srgbClr val="000000"/>
                </a:solidFill>
                <a:latin typeface="Cambria Math" panose="02040503050406030204" pitchFamily="18" charset="0"/>
              </a:rPr>
              <a:t>, </a:t>
            </a:r>
            <a:r>
              <a:rPr lang="fr-FR" sz="800" dirty="0">
                <a:solidFill>
                  <a:srgbClr val="CE5C00"/>
                </a:solidFill>
                <a:latin typeface="Cambria Math" panose="02040503050406030204" pitchFamily="18" charset="0"/>
              </a:rPr>
              <a:t>...</a:t>
            </a:r>
            <a:r>
              <a:rPr lang="fr-FR" sz="800" dirty="0">
                <a:solidFill>
                  <a:srgbClr val="000000"/>
                </a:solidFill>
                <a:latin typeface="Cambria Math" panose="02040503050406030204" pitchFamily="18" charset="0"/>
              </a:rPr>
              <a:t>, </a:t>
            </a:r>
            <a:r>
              <a:rPr lang="fr-FR" sz="800" dirty="0">
                <a:solidFill>
                  <a:srgbClr val="0000CF"/>
                </a:solidFill>
                <a:latin typeface="Cambria Math" panose="02040503050406030204" pitchFamily="18" charset="0"/>
              </a:rPr>
              <a:t>0.</a:t>
            </a:r>
            <a:r>
              <a:rPr lang="fr-FR" sz="800" dirty="0">
                <a:solidFill>
                  <a:srgbClr val="000000"/>
                </a:solidFill>
                <a:latin typeface="Cambria Math" panose="02040503050406030204" pitchFamily="18" charset="0"/>
              </a:rPr>
              <a:t>, </a:t>
            </a:r>
            <a:r>
              <a:rPr lang="fr-FR" sz="800" dirty="0">
                <a:solidFill>
                  <a:srgbClr val="0000CF"/>
                </a:solidFill>
                <a:latin typeface="Cambria Math" panose="02040503050406030204" pitchFamily="18" charset="0"/>
              </a:rPr>
              <a:t>0.</a:t>
            </a:r>
            <a:r>
              <a:rPr lang="fr-FR" sz="800" dirty="0">
                <a:solidFill>
                  <a:srgbClr val="000000"/>
                </a:solidFill>
                <a:latin typeface="Cambria Math" panose="02040503050406030204" pitchFamily="18" charset="0"/>
              </a:rPr>
              <a:t>, </a:t>
            </a:r>
            <a:r>
              <a:rPr lang="fr-FR" sz="800" dirty="0">
                <a:solidFill>
                  <a:srgbClr val="0000CF"/>
                </a:solidFill>
                <a:latin typeface="Cambria Math" panose="02040503050406030204" pitchFamily="18" charset="0"/>
              </a:rPr>
              <a:t>0.</a:t>
            </a:r>
            <a:r>
              <a:rPr lang="fr-FR" sz="800" dirty="0">
                <a:solidFill>
                  <a:srgbClr val="000000"/>
                </a:solidFill>
                <a:latin typeface="Cambria Math" panose="02040503050406030204" pitchFamily="18" charset="0"/>
              </a:rPr>
              <a:t>],</a:t>
            </a:r>
          </a:p>
          <a:p>
            <a:pPr algn="ctr"/>
            <a:r>
              <a:rPr lang="fr-FR" sz="800" dirty="0">
                <a:latin typeface="Cambria Math" panose="02040503050406030204" pitchFamily="18" charset="0"/>
              </a:rPr>
              <a:t>        </a:t>
            </a:r>
            <a:r>
              <a:rPr lang="fr-FR" sz="800" dirty="0" smtClean="0">
                <a:latin typeface="Cambria Math" panose="02040503050406030204" pitchFamily="18" charset="0"/>
              </a:rPr>
              <a:t>       </a:t>
            </a:r>
            <a:r>
              <a:rPr lang="fr-FR" sz="800" dirty="0" smtClean="0">
                <a:solidFill>
                  <a:srgbClr val="000000"/>
                </a:solidFill>
                <a:latin typeface="Cambria Math" panose="02040503050406030204" pitchFamily="18" charset="0"/>
              </a:rPr>
              <a:t>[</a:t>
            </a:r>
            <a:r>
              <a:rPr lang="fr-FR" sz="800" dirty="0">
                <a:solidFill>
                  <a:srgbClr val="0000CF"/>
                </a:solidFill>
                <a:latin typeface="Cambria Math" panose="02040503050406030204" pitchFamily="18" charset="0"/>
              </a:rPr>
              <a:t>0.</a:t>
            </a:r>
            <a:r>
              <a:rPr lang="fr-FR" sz="800" dirty="0">
                <a:solidFill>
                  <a:srgbClr val="000000"/>
                </a:solidFill>
                <a:latin typeface="Cambria Math" panose="02040503050406030204" pitchFamily="18" charset="0"/>
              </a:rPr>
              <a:t>, </a:t>
            </a:r>
            <a:r>
              <a:rPr lang="fr-FR" sz="800" dirty="0">
                <a:solidFill>
                  <a:srgbClr val="0000CF"/>
                </a:solidFill>
                <a:latin typeface="Cambria Math" panose="02040503050406030204" pitchFamily="18" charset="0"/>
              </a:rPr>
              <a:t>0.</a:t>
            </a:r>
            <a:r>
              <a:rPr lang="fr-FR" sz="800" dirty="0">
                <a:solidFill>
                  <a:srgbClr val="000000"/>
                </a:solidFill>
                <a:latin typeface="Cambria Math" panose="02040503050406030204" pitchFamily="18" charset="0"/>
              </a:rPr>
              <a:t>, </a:t>
            </a:r>
            <a:r>
              <a:rPr lang="fr-FR" sz="800" dirty="0">
                <a:solidFill>
                  <a:srgbClr val="0000CF"/>
                </a:solidFill>
                <a:latin typeface="Cambria Math" panose="02040503050406030204" pitchFamily="18" charset="0"/>
              </a:rPr>
              <a:t>0.</a:t>
            </a:r>
            <a:r>
              <a:rPr lang="fr-FR" sz="800" dirty="0">
                <a:solidFill>
                  <a:srgbClr val="000000"/>
                </a:solidFill>
                <a:latin typeface="Cambria Math" panose="02040503050406030204" pitchFamily="18" charset="0"/>
              </a:rPr>
              <a:t>, </a:t>
            </a:r>
            <a:r>
              <a:rPr lang="fr-FR" sz="800" dirty="0">
                <a:solidFill>
                  <a:srgbClr val="CE5C00"/>
                </a:solidFill>
                <a:latin typeface="Cambria Math" panose="02040503050406030204" pitchFamily="18" charset="0"/>
              </a:rPr>
              <a:t>...</a:t>
            </a:r>
            <a:r>
              <a:rPr lang="fr-FR" sz="800" dirty="0">
                <a:solidFill>
                  <a:srgbClr val="000000"/>
                </a:solidFill>
                <a:latin typeface="Cambria Math" panose="02040503050406030204" pitchFamily="18" charset="0"/>
              </a:rPr>
              <a:t>, </a:t>
            </a:r>
            <a:r>
              <a:rPr lang="fr-FR" sz="800" dirty="0">
                <a:solidFill>
                  <a:srgbClr val="0000CF"/>
                </a:solidFill>
                <a:latin typeface="Cambria Math" panose="02040503050406030204" pitchFamily="18" charset="0"/>
              </a:rPr>
              <a:t>0.</a:t>
            </a:r>
            <a:r>
              <a:rPr lang="fr-FR" sz="800" dirty="0">
                <a:solidFill>
                  <a:srgbClr val="000000"/>
                </a:solidFill>
                <a:latin typeface="Cambria Math" panose="02040503050406030204" pitchFamily="18" charset="0"/>
              </a:rPr>
              <a:t>, </a:t>
            </a:r>
            <a:r>
              <a:rPr lang="fr-FR" sz="800" dirty="0">
                <a:solidFill>
                  <a:srgbClr val="0000CF"/>
                </a:solidFill>
                <a:latin typeface="Cambria Math" panose="02040503050406030204" pitchFamily="18" charset="0"/>
              </a:rPr>
              <a:t>0.</a:t>
            </a:r>
            <a:r>
              <a:rPr lang="fr-FR" sz="800" dirty="0">
                <a:solidFill>
                  <a:srgbClr val="000000"/>
                </a:solidFill>
                <a:latin typeface="Cambria Math" panose="02040503050406030204" pitchFamily="18" charset="0"/>
              </a:rPr>
              <a:t>, </a:t>
            </a:r>
            <a:r>
              <a:rPr lang="fr-FR" sz="800" dirty="0">
                <a:solidFill>
                  <a:srgbClr val="0000CF"/>
                </a:solidFill>
                <a:latin typeface="Cambria Math" panose="02040503050406030204" pitchFamily="18" charset="0"/>
              </a:rPr>
              <a:t>0.</a:t>
            </a:r>
            <a:r>
              <a:rPr lang="fr-FR" sz="800" dirty="0">
                <a:solidFill>
                  <a:srgbClr val="000000"/>
                </a:solidFill>
                <a:latin typeface="Cambria Math" panose="02040503050406030204" pitchFamily="18" charset="0"/>
              </a:rPr>
              <a:t>],</a:t>
            </a:r>
          </a:p>
          <a:p>
            <a:pPr algn="ctr"/>
            <a:r>
              <a:rPr lang="fr-FR" sz="800" dirty="0">
                <a:latin typeface="Cambria Math" panose="02040503050406030204" pitchFamily="18" charset="0"/>
              </a:rPr>
              <a:t>       </a:t>
            </a:r>
            <a:r>
              <a:rPr lang="fr-FR" sz="800" dirty="0" smtClean="0">
                <a:latin typeface="Cambria Math" panose="02040503050406030204" pitchFamily="18" charset="0"/>
              </a:rPr>
              <a:t>        </a:t>
            </a:r>
            <a:r>
              <a:rPr lang="fr-FR" sz="800" dirty="0">
                <a:solidFill>
                  <a:srgbClr val="CE5C00"/>
                </a:solidFill>
                <a:latin typeface="Cambria Math" panose="02040503050406030204" pitchFamily="18" charset="0"/>
              </a:rPr>
              <a:t>...</a:t>
            </a:r>
            <a:r>
              <a:rPr lang="fr-FR" sz="800" dirty="0">
                <a:solidFill>
                  <a:srgbClr val="000000"/>
                </a:solidFill>
                <a:latin typeface="Cambria Math" panose="02040503050406030204" pitchFamily="18" charset="0"/>
              </a:rPr>
              <a:t>,</a:t>
            </a:r>
          </a:p>
          <a:p>
            <a:pPr algn="ctr"/>
            <a:r>
              <a:rPr lang="fr-FR" sz="800" dirty="0">
                <a:latin typeface="Cambria Math" panose="02040503050406030204" pitchFamily="18" charset="0"/>
              </a:rPr>
              <a:t>        </a:t>
            </a:r>
            <a:r>
              <a:rPr lang="fr-FR" sz="800" dirty="0" smtClean="0">
                <a:latin typeface="Cambria Math" panose="02040503050406030204" pitchFamily="18" charset="0"/>
              </a:rPr>
              <a:t>       </a:t>
            </a:r>
            <a:r>
              <a:rPr lang="fr-FR" sz="800" dirty="0" smtClean="0">
                <a:solidFill>
                  <a:srgbClr val="000000"/>
                </a:solidFill>
                <a:latin typeface="Cambria Math" panose="02040503050406030204" pitchFamily="18" charset="0"/>
              </a:rPr>
              <a:t>[</a:t>
            </a:r>
            <a:r>
              <a:rPr lang="fr-FR" sz="800" dirty="0">
                <a:solidFill>
                  <a:srgbClr val="0000CF"/>
                </a:solidFill>
                <a:latin typeface="Cambria Math" panose="02040503050406030204" pitchFamily="18" charset="0"/>
              </a:rPr>
              <a:t>0.</a:t>
            </a:r>
            <a:r>
              <a:rPr lang="fr-FR" sz="800" dirty="0">
                <a:solidFill>
                  <a:srgbClr val="000000"/>
                </a:solidFill>
                <a:latin typeface="Cambria Math" panose="02040503050406030204" pitchFamily="18" charset="0"/>
              </a:rPr>
              <a:t>, </a:t>
            </a:r>
            <a:r>
              <a:rPr lang="fr-FR" sz="800" dirty="0">
                <a:solidFill>
                  <a:srgbClr val="0000CF"/>
                </a:solidFill>
                <a:latin typeface="Cambria Math" panose="02040503050406030204" pitchFamily="18" charset="0"/>
              </a:rPr>
              <a:t>0.</a:t>
            </a:r>
            <a:r>
              <a:rPr lang="fr-FR" sz="800" dirty="0">
                <a:solidFill>
                  <a:srgbClr val="000000"/>
                </a:solidFill>
                <a:latin typeface="Cambria Math" panose="02040503050406030204" pitchFamily="18" charset="0"/>
              </a:rPr>
              <a:t>, </a:t>
            </a:r>
            <a:r>
              <a:rPr lang="fr-FR" sz="800" dirty="0">
                <a:solidFill>
                  <a:srgbClr val="0000CF"/>
                </a:solidFill>
                <a:latin typeface="Cambria Math" panose="02040503050406030204" pitchFamily="18" charset="0"/>
              </a:rPr>
              <a:t>0.</a:t>
            </a:r>
            <a:r>
              <a:rPr lang="fr-FR" sz="800" dirty="0">
                <a:solidFill>
                  <a:srgbClr val="000000"/>
                </a:solidFill>
                <a:latin typeface="Cambria Math" panose="02040503050406030204" pitchFamily="18" charset="0"/>
              </a:rPr>
              <a:t>, </a:t>
            </a:r>
            <a:r>
              <a:rPr lang="fr-FR" sz="800" dirty="0">
                <a:solidFill>
                  <a:srgbClr val="CE5C00"/>
                </a:solidFill>
                <a:latin typeface="Cambria Math" panose="02040503050406030204" pitchFamily="18" charset="0"/>
              </a:rPr>
              <a:t>...</a:t>
            </a:r>
            <a:r>
              <a:rPr lang="fr-FR" sz="800" dirty="0">
                <a:solidFill>
                  <a:srgbClr val="000000"/>
                </a:solidFill>
                <a:latin typeface="Cambria Math" panose="02040503050406030204" pitchFamily="18" charset="0"/>
              </a:rPr>
              <a:t>, </a:t>
            </a:r>
            <a:r>
              <a:rPr lang="fr-FR" sz="800" dirty="0">
                <a:solidFill>
                  <a:srgbClr val="0000CF"/>
                </a:solidFill>
                <a:latin typeface="Cambria Math" panose="02040503050406030204" pitchFamily="18" charset="0"/>
              </a:rPr>
              <a:t>0.</a:t>
            </a:r>
            <a:r>
              <a:rPr lang="fr-FR" sz="800" dirty="0">
                <a:solidFill>
                  <a:srgbClr val="000000"/>
                </a:solidFill>
                <a:latin typeface="Cambria Math" panose="02040503050406030204" pitchFamily="18" charset="0"/>
              </a:rPr>
              <a:t>, </a:t>
            </a:r>
            <a:r>
              <a:rPr lang="fr-FR" sz="800" dirty="0">
                <a:solidFill>
                  <a:srgbClr val="0000CF"/>
                </a:solidFill>
                <a:latin typeface="Cambria Math" panose="02040503050406030204" pitchFamily="18" charset="0"/>
              </a:rPr>
              <a:t>0.</a:t>
            </a:r>
            <a:r>
              <a:rPr lang="fr-FR" sz="800" dirty="0">
                <a:solidFill>
                  <a:srgbClr val="000000"/>
                </a:solidFill>
                <a:latin typeface="Cambria Math" panose="02040503050406030204" pitchFamily="18" charset="0"/>
              </a:rPr>
              <a:t>, </a:t>
            </a:r>
            <a:r>
              <a:rPr lang="fr-FR" sz="800" dirty="0">
                <a:solidFill>
                  <a:srgbClr val="0000CF"/>
                </a:solidFill>
                <a:latin typeface="Cambria Math" panose="02040503050406030204" pitchFamily="18" charset="0"/>
              </a:rPr>
              <a:t>0.</a:t>
            </a:r>
            <a:r>
              <a:rPr lang="fr-FR" sz="800" dirty="0">
                <a:solidFill>
                  <a:srgbClr val="000000"/>
                </a:solidFill>
                <a:latin typeface="Cambria Math" panose="02040503050406030204" pitchFamily="18" charset="0"/>
              </a:rPr>
              <a:t>],</a:t>
            </a:r>
          </a:p>
          <a:p>
            <a:pPr algn="ctr"/>
            <a:r>
              <a:rPr lang="fr-FR" sz="800" dirty="0">
                <a:latin typeface="Cambria Math" panose="02040503050406030204" pitchFamily="18" charset="0"/>
              </a:rPr>
              <a:t>        </a:t>
            </a:r>
            <a:r>
              <a:rPr lang="fr-FR" sz="800" dirty="0" smtClean="0">
                <a:latin typeface="Cambria Math" panose="02040503050406030204" pitchFamily="18" charset="0"/>
              </a:rPr>
              <a:t>       </a:t>
            </a:r>
            <a:r>
              <a:rPr lang="fr-FR" sz="800" dirty="0" smtClean="0">
                <a:solidFill>
                  <a:srgbClr val="000000"/>
                </a:solidFill>
                <a:latin typeface="Cambria Math" panose="02040503050406030204" pitchFamily="18" charset="0"/>
              </a:rPr>
              <a:t>[</a:t>
            </a:r>
            <a:r>
              <a:rPr lang="fr-FR" sz="800" dirty="0">
                <a:solidFill>
                  <a:srgbClr val="0000CF"/>
                </a:solidFill>
                <a:latin typeface="Cambria Math" panose="02040503050406030204" pitchFamily="18" charset="0"/>
              </a:rPr>
              <a:t>0.</a:t>
            </a:r>
            <a:r>
              <a:rPr lang="fr-FR" sz="800" dirty="0">
                <a:solidFill>
                  <a:srgbClr val="000000"/>
                </a:solidFill>
                <a:latin typeface="Cambria Math" panose="02040503050406030204" pitchFamily="18" charset="0"/>
              </a:rPr>
              <a:t>, </a:t>
            </a:r>
            <a:r>
              <a:rPr lang="fr-FR" sz="800" dirty="0">
                <a:solidFill>
                  <a:srgbClr val="0000CF"/>
                </a:solidFill>
                <a:latin typeface="Cambria Math" panose="02040503050406030204" pitchFamily="18" charset="0"/>
              </a:rPr>
              <a:t>0.</a:t>
            </a:r>
            <a:r>
              <a:rPr lang="fr-FR" sz="800" dirty="0">
                <a:solidFill>
                  <a:srgbClr val="000000"/>
                </a:solidFill>
                <a:latin typeface="Cambria Math" panose="02040503050406030204" pitchFamily="18" charset="0"/>
              </a:rPr>
              <a:t>, </a:t>
            </a:r>
            <a:r>
              <a:rPr lang="fr-FR" sz="800" dirty="0">
                <a:solidFill>
                  <a:srgbClr val="0000CF"/>
                </a:solidFill>
                <a:latin typeface="Cambria Math" panose="02040503050406030204" pitchFamily="18" charset="0"/>
              </a:rPr>
              <a:t>0.</a:t>
            </a:r>
            <a:r>
              <a:rPr lang="fr-FR" sz="800" dirty="0">
                <a:solidFill>
                  <a:srgbClr val="000000"/>
                </a:solidFill>
                <a:latin typeface="Cambria Math" panose="02040503050406030204" pitchFamily="18" charset="0"/>
              </a:rPr>
              <a:t>, </a:t>
            </a:r>
            <a:r>
              <a:rPr lang="fr-FR" sz="800" dirty="0">
                <a:solidFill>
                  <a:srgbClr val="CE5C00"/>
                </a:solidFill>
                <a:latin typeface="Cambria Math" panose="02040503050406030204" pitchFamily="18" charset="0"/>
              </a:rPr>
              <a:t>...</a:t>
            </a:r>
            <a:r>
              <a:rPr lang="fr-FR" sz="800" dirty="0">
                <a:solidFill>
                  <a:srgbClr val="000000"/>
                </a:solidFill>
                <a:latin typeface="Cambria Math" panose="02040503050406030204" pitchFamily="18" charset="0"/>
              </a:rPr>
              <a:t>, </a:t>
            </a:r>
            <a:r>
              <a:rPr lang="fr-FR" sz="800" dirty="0">
                <a:solidFill>
                  <a:srgbClr val="0000CF"/>
                </a:solidFill>
                <a:latin typeface="Cambria Math" panose="02040503050406030204" pitchFamily="18" charset="0"/>
              </a:rPr>
              <a:t>0.</a:t>
            </a:r>
            <a:r>
              <a:rPr lang="fr-FR" sz="800" dirty="0">
                <a:solidFill>
                  <a:srgbClr val="000000"/>
                </a:solidFill>
                <a:latin typeface="Cambria Math" panose="02040503050406030204" pitchFamily="18" charset="0"/>
              </a:rPr>
              <a:t>, </a:t>
            </a:r>
            <a:r>
              <a:rPr lang="fr-FR" sz="800" dirty="0">
                <a:solidFill>
                  <a:srgbClr val="0000CF"/>
                </a:solidFill>
                <a:latin typeface="Cambria Math" panose="02040503050406030204" pitchFamily="18" charset="0"/>
              </a:rPr>
              <a:t>0.</a:t>
            </a:r>
            <a:r>
              <a:rPr lang="fr-FR" sz="800" dirty="0">
                <a:solidFill>
                  <a:srgbClr val="000000"/>
                </a:solidFill>
                <a:latin typeface="Cambria Math" panose="02040503050406030204" pitchFamily="18" charset="0"/>
              </a:rPr>
              <a:t>, </a:t>
            </a:r>
            <a:r>
              <a:rPr lang="fr-FR" sz="800" dirty="0">
                <a:solidFill>
                  <a:srgbClr val="0000CF"/>
                </a:solidFill>
                <a:latin typeface="Cambria Math" panose="02040503050406030204" pitchFamily="18" charset="0"/>
              </a:rPr>
              <a:t>0.</a:t>
            </a:r>
            <a:r>
              <a:rPr lang="fr-FR" sz="800" dirty="0">
                <a:solidFill>
                  <a:srgbClr val="000000"/>
                </a:solidFill>
                <a:latin typeface="Cambria Math" panose="02040503050406030204" pitchFamily="18" charset="0"/>
              </a:rPr>
              <a:t>],</a:t>
            </a:r>
          </a:p>
          <a:p>
            <a:pPr algn="ctr"/>
            <a:r>
              <a:rPr lang="fr-FR" sz="800" dirty="0">
                <a:latin typeface="Cambria Math" panose="02040503050406030204" pitchFamily="18" charset="0"/>
              </a:rPr>
              <a:t>        </a:t>
            </a:r>
            <a:r>
              <a:rPr lang="fr-FR" sz="800" dirty="0" smtClean="0">
                <a:latin typeface="Cambria Math" panose="02040503050406030204" pitchFamily="18" charset="0"/>
              </a:rPr>
              <a:t>         </a:t>
            </a:r>
            <a:r>
              <a:rPr lang="fr-FR" sz="800" dirty="0" smtClean="0">
                <a:solidFill>
                  <a:srgbClr val="000000"/>
                </a:solidFill>
                <a:latin typeface="Cambria Math" panose="02040503050406030204" pitchFamily="18" charset="0"/>
              </a:rPr>
              <a:t>[</a:t>
            </a:r>
            <a:r>
              <a:rPr lang="fr-FR" sz="800" dirty="0">
                <a:solidFill>
                  <a:srgbClr val="0000CF"/>
                </a:solidFill>
                <a:latin typeface="Cambria Math" panose="02040503050406030204" pitchFamily="18" charset="0"/>
              </a:rPr>
              <a:t>0.</a:t>
            </a:r>
            <a:r>
              <a:rPr lang="fr-FR" sz="800" dirty="0">
                <a:solidFill>
                  <a:srgbClr val="000000"/>
                </a:solidFill>
                <a:latin typeface="Cambria Math" panose="02040503050406030204" pitchFamily="18" charset="0"/>
              </a:rPr>
              <a:t>, </a:t>
            </a:r>
            <a:r>
              <a:rPr lang="fr-FR" sz="800" dirty="0">
                <a:solidFill>
                  <a:srgbClr val="0000CF"/>
                </a:solidFill>
                <a:latin typeface="Cambria Math" panose="02040503050406030204" pitchFamily="18" charset="0"/>
              </a:rPr>
              <a:t>0.</a:t>
            </a:r>
            <a:r>
              <a:rPr lang="fr-FR" sz="800" dirty="0">
                <a:solidFill>
                  <a:srgbClr val="000000"/>
                </a:solidFill>
                <a:latin typeface="Cambria Math" panose="02040503050406030204" pitchFamily="18" charset="0"/>
              </a:rPr>
              <a:t>, </a:t>
            </a:r>
            <a:r>
              <a:rPr lang="fr-FR" sz="800" dirty="0">
                <a:solidFill>
                  <a:srgbClr val="0000CF"/>
                </a:solidFill>
                <a:latin typeface="Cambria Math" panose="02040503050406030204" pitchFamily="18" charset="0"/>
              </a:rPr>
              <a:t>0.</a:t>
            </a:r>
            <a:r>
              <a:rPr lang="fr-FR" sz="800" dirty="0">
                <a:solidFill>
                  <a:srgbClr val="000000"/>
                </a:solidFill>
                <a:latin typeface="Cambria Math" panose="02040503050406030204" pitchFamily="18" charset="0"/>
              </a:rPr>
              <a:t>, </a:t>
            </a:r>
            <a:r>
              <a:rPr lang="fr-FR" sz="800" dirty="0">
                <a:solidFill>
                  <a:srgbClr val="CE5C00"/>
                </a:solidFill>
                <a:latin typeface="Cambria Math" panose="02040503050406030204" pitchFamily="18" charset="0"/>
              </a:rPr>
              <a:t>...</a:t>
            </a:r>
            <a:r>
              <a:rPr lang="fr-FR" sz="800" dirty="0">
                <a:solidFill>
                  <a:srgbClr val="000000"/>
                </a:solidFill>
                <a:latin typeface="Cambria Math" panose="02040503050406030204" pitchFamily="18" charset="0"/>
              </a:rPr>
              <a:t>, </a:t>
            </a:r>
            <a:r>
              <a:rPr lang="fr-FR" sz="800" dirty="0">
                <a:solidFill>
                  <a:srgbClr val="0000CF"/>
                </a:solidFill>
                <a:latin typeface="Cambria Math" panose="02040503050406030204" pitchFamily="18" charset="0"/>
              </a:rPr>
              <a:t>0.</a:t>
            </a:r>
            <a:r>
              <a:rPr lang="fr-FR" sz="800" dirty="0">
                <a:solidFill>
                  <a:srgbClr val="000000"/>
                </a:solidFill>
                <a:latin typeface="Cambria Math" panose="02040503050406030204" pitchFamily="18" charset="0"/>
              </a:rPr>
              <a:t>, </a:t>
            </a:r>
            <a:r>
              <a:rPr lang="fr-FR" sz="800" dirty="0">
                <a:solidFill>
                  <a:srgbClr val="0000CF"/>
                </a:solidFill>
                <a:latin typeface="Cambria Math" panose="02040503050406030204" pitchFamily="18" charset="0"/>
              </a:rPr>
              <a:t>0.</a:t>
            </a:r>
            <a:r>
              <a:rPr lang="fr-FR" sz="800" dirty="0">
                <a:solidFill>
                  <a:srgbClr val="000000"/>
                </a:solidFill>
                <a:latin typeface="Cambria Math" panose="02040503050406030204" pitchFamily="18" charset="0"/>
              </a:rPr>
              <a:t>, </a:t>
            </a:r>
            <a:r>
              <a:rPr lang="fr-FR" sz="800" dirty="0" smtClean="0">
                <a:solidFill>
                  <a:srgbClr val="0000CF"/>
                </a:solidFill>
                <a:latin typeface="Cambria Math" panose="02040503050406030204" pitchFamily="18" charset="0"/>
              </a:rPr>
              <a:t>0.</a:t>
            </a:r>
            <a:r>
              <a:rPr lang="fr-FR" sz="800" dirty="0" smtClean="0">
                <a:solidFill>
                  <a:srgbClr val="000000"/>
                </a:solidFill>
                <a:latin typeface="Cambria Math" panose="02040503050406030204" pitchFamily="18" charset="0"/>
              </a:rPr>
              <a:t>]],</a:t>
            </a:r>
            <a:endParaRPr lang="fr-FR" sz="800" dirty="0" smtClean="0">
              <a:latin typeface="Cambria Math" panose="02040503050406030204" pitchFamily="18" charset="0"/>
            </a:endParaRPr>
          </a:p>
          <a:p>
            <a:pPr algn="ctr"/>
            <a:r>
              <a:rPr lang="fr-FR" sz="800" dirty="0" smtClean="0">
                <a:latin typeface="Cambria Math" panose="02040503050406030204" pitchFamily="18" charset="0"/>
              </a:rPr>
              <a:t>                                </a:t>
            </a:r>
            <a:r>
              <a:rPr lang="fr-FR" sz="800" dirty="0" smtClean="0">
                <a:solidFill>
                  <a:srgbClr val="CE5C00"/>
                </a:solidFill>
                <a:latin typeface="Cambria Math" panose="02040503050406030204" pitchFamily="18" charset="0"/>
              </a:rPr>
              <a:t>...</a:t>
            </a:r>
            <a:r>
              <a:rPr lang="fr-FR" sz="800" dirty="0" smtClean="0">
                <a:solidFill>
                  <a:srgbClr val="000000"/>
                </a:solidFill>
                <a:latin typeface="Cambria Math" panose="02040503050406030204" pitchFamily="18" charset="0"/>
              </a:rPr>
              <a:t>,                    ])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33508" y="3185849"/>
            <a:ext cx="1098378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fr-FR" sz="1050" dirty="0">
                <a:solidFill>
                  <a:srgbClr val="000000"/>
                </a:solidFill>
                <a:latin typeface="Cambria Math" panose="02040503050406030204" pitchFamily="18" charset="0"/>
              </a:rPr>
              <a:t>mf</a:t>
            </a:r>
            <a:r>
              <a:rPr lang="fr-FR" sz="1050" dirty="0">
                <a:solidFill>
                  <a:srgbClr val="CE5C00"/>
                </a:solidFill>
                <a:latin typeface="Cambria Math" panose="02040503050406030204" pitchFamily="18" charset="0"/>
              </a:rPr>
              <a:t>.</a:t>
            </a:r>
            <a:r>
              <a:rPr lang="fr-FR" sz="1050" b="1" dirty="0">
                <a:solidFill>
                  <a:srgbClr val="000000"/>
                </a:solidFill>
                <a:latin typeface="Cambria Math" panose="02040503050406030204" pitchFamily="18" charset="0"/>
              </a:rPr>
              <a:t>as_3darray</a:t>
            </a:r>
            <a:r>
              <a:rPr lang="fr-FR" sz="1050" dirty="0">
                <a:solidFill>
                  <a:srgbClr val="000000"/>
                </a:solidFill>
                <a:latin typeface="Cambria Math" panose="02040503050406030204" pitchFamily="18" charset="0"/>
              </a:rPr>
              <a:t>()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33508" y="4575910"/>
            <a:ext cx="2367956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fr-FR" sz="1050" dirty="0">
                <a:solidFill>
                  <a:srgbClr val="000000"/>
                </a:solidFill>
                <a:latin typeface="Cambria Math" panose="02040503050406030204" pitchFamily="18" charset="0"/>
              </a:rPr>
              <a:t>mf</a:t>
            </a:r>
            <a:r>
              <a:rPr lang="fr-FR" sz="1050" dirty="0">
                <a:solidFill>
                  <a:srgbClr val="CE5C00"/>
                </a:solidFill>
                <a:latin typeface="Cambria Math" panose="02040503050406030204" pitchFamily="18" charset="0"/>
              </a:rPr>
              <a:t>.</a:t>
            </a:r>
            <a:r>
              <a:rPr lang="fr-FR" sz="1050" b="1" dirty="0">
                <a:solidFill>
                  <a:srgbClr val="000000"/>
                </a:solidFill>
                <a:latin typeface="Cambria Math" panose="02040503050406030204" pitchFamily="18" charset="0"/>
              </a:rPr>
              <a:t>to_grids</a:t>
            </a:r>
            <a:r>
              <a:rPr lang="fr-FR" sz="1050" dirty="0">
                <a:solidFill>
                  <a:srgbClr val="000000"/>
                </a:solidFill>
                <a:latin typeface="Cambria Math" panose="02040503050406030204" pitchFamily="18" charset="0"/>
              </a:rPr>
              <a:t>(layer</a:t>
            </a:r>
            <a:r>
              <a:rPr lang="fr-FR" sz="1050" dirty="0">
                <a:solidFill>
                  <a:srgbClr val="CE5C00"/>
                </a:solidFill>
                <a:latin typeface="Cambria Math" panose="02040503050406030204" pitchFamily="18" charset="0"/>
              </a:rPr>
              <a:t>=</a:t>
            </a:r>
            <a:r>
              <a:rPr lang="fr-FR" sz="1050" dirty="0">
                <a:solidFill>
                  <a:srgbClr val="3465A4"/>
                </a:solidFill>
                <a:latin typeface="Cambria Math" panose="02040503050406030204" pitchFamily="18" charset="0"/>
              </a:rPr>
              <a:t>None</a:t>
            </a:r>
            <a:r>
              <a:rPr lang="fr-FR" sz="1050" dirty="0">
                <a:solidFill>
                  <a:srgbClr val="000000"/>
                </a:solidFill>
                <a:latin typeface="Cambria Math" panose="02040503050406030204" pitchFamily="18" charset="0"/>
              </a:rPr>
              <a:t>, inest</a:t>
            </a:r>
            <a:r>
              <a:rPr lang="fr-FR" sz="1050" dirty="0">
                <a:solidFill>
                  <a:srgbClr val="CE5C00"/>
                </a:solidFill>
                <a:latin typeface="Cambria Math" panose="02040503050406030204" pitchFamily="18" charset="0"/>
              </a:rPr>
              <a:t>=</a:t>
            </a:r>
            <a:r>
              <a:rPr lang="fr-FR" sz="1050" dirty="0">
                <a:solidFill>
                  <a:srgbClr val="3465A4"/>
                </a:solidFill>
                <a:latin typeface="Cambria Math" panose="02040503050406030204" pitchFamily="18" charset="0"/>
              </a:rPr>
              <a:t>None</a:t>
            </a:r>
            <a:r>
              <a:rPr lang="fr-FR" sz="1050" dirty="0">
                <a:solidFill>
                  <a:srgbClr val="000000"/>
                </a:solidFill>
                <a:latin typeface="Cambria Math" panose="02040503050406030204" pitchFamily="18" charset="0"/>
              </a:rPr>
              <a:t>)</a:t>
            </a:r>
          </a:p>
        </p:txBody>
      </p:sp>
      <p:sp>
        <p:nvSpPr>
          <p:cNvPr id="21" name="ZoneTexte 20"/>
          <p:cNvSpPr txBox="1"/>
          <p:nvPr/>
        </p:nvSpPr>
        <p:spPr>
          <a:xfrm>
            <a:off x="4107884" y="1635760"/>
            <a:ext cx="20469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i="1" dirty="0"/>
              <a:t>E</a:t>
            </a:r>
            <a:r>
              <a:rPr lang="fr-FR" sz="1400" b="1" i="1" dirty="0" smtClean="0"/>
              <a:t>chantillonage spatial</a:t>
            </a:r>
            <a:endParaRPr lang="fr-FR" sz="1400" b="1" i="1" dirty="0"/>
          </a:p>
        </p:txBody>
      </p:sp>
      <p:pic>
        <p:nvPicPr>
          <p:cNvPr id="18" name="Image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59" t="3978" r="17306" b="4314"/>
          <a:stretch/>
        </p:blipFill>
        <p:spPr>
          <a:xfrm>
            <a:off x="3581429" y="2479417"/>
            <a:ext cx="3770452" cy="349108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857721" y="2004757"/>
            <a:ext cx="2743059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050" dirty="0">
                <a:solidFill>
                  <a:srgbClr val="000000"/>
                </a:solidFill>
                <a:latin typeface="Cambria Math" panose="02040503050406030204" pitchFamily="18" charset="0"/>
              </a:rPr>
              <a:t>mf</a:t>
            </a:r>
            <a:r>
              <a:rPr lang="fr-FR" sz="1050" dirty="0">
                <a:solidFill>
                  <a:srgbClr val="CE5C00"/>
                </a:solidFill>
                <a:latin typeface="Cambria Math" panose="02040503050406030204" pitchFamily="18" charset="0"/>
              </a:rPr>
              <a:t>.</a:t>
            </a:r>
            <a:r>
              <a:rPr lang="fr-FR" sz="1050" b="1" dirty="0">
                <a:solidFill>
                  <a:srgbClr val="000000"/>
                </a:solidFill>
                <a:latin typeface="Cambria Math" panose="02040503050406030204" pitchFamily="18" charset="0"/>
              </a:rPr>
              <a:t>sample</a:t>
            </a:r>
            <a:r>
              <a:rPr lang="fr-FR" sz="1050" dirty="0">
                <a:solidFill>
                  <a:srgbClr val="000000"/>
                </a:solidFill>
                <a:latin typeface="Cambria Math" panose="02040503050406030204" pitchFamily="18" charset="0"/>
              </a:rPr>
              <a:t>(x, y, layer, masked_values</a:t>
            </a:r>
            <a:r>
              <a:rPr lang="fr-FR" sz="1050" dirty="0">
                <a:solidFill>
                  <a:srgbClr val="CE5C00"/>
                </a:solidFill>
                <a:latin typeface="Cambria Math" panose="02040503050406030204" pitchFamily="18" charset="0"/>
              </a:rPr>
              <a:t>=</a:t>
            </a:r>
            <a:r>
              <a:rPr lang="fr-FR" sz="1050" dirty="0">
                <a:solidFill>
                  <a:srgbClr val="3465A4"/>
                </a:solidFill>
                <a:latin typeface="Cambria Math" panose="02040503050406030204" pitchFamily="18" charset="0"/>
              </a:rPr>
              <a:t>None</a:t>
            </a:r>
            <a:r>
              <a:rPr lang="fr-FR" sz="1050" dirty="0">
                <a:solidFill>
                  <a:srgbClr val="000000"/>
                </a:solidFill>
                <a:latin typeface="Cambria Math" panose="02040503050406030204" pitchFamily="18" charset="0"/>
              </a:rPr>
              <a:t>)</a:t>
            </a:r>
          </a:p>
        </p:txBody>
      </p:sp>
      <p:pic>
        <p:nvPicPr>
          <p:cNvPr id="24" name="Image 2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67" t="7963" r="26944" b="7778"/>
          <a:stretch/>
        </p:blipFill>
        <p:spPr>
          <a:xfrm>
            <a:off x="7728347" y="2643058"/>
            <a:ext cx="4376567" cy="3463196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7883896" y="2004757"/>
            <a:ext cx="3379929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50" dirty="0" smtClean="0">
                <a:solidFill>
                  <a:srgbClr val="000000"/>
                </a:solidFill>
                <a:latin typeface="Cambria Math" panose="02040503050406030204" pitchFamily="18" charset="0"/>
              </a:rPr>
              <a:t>mf</a:t>
            </a:r>
            <a:r>
              <a:rPr lang="fr-FR" sz="1050" dirty="0" smtClean="0">
                <a:solidFill>
                  <a:srgbClr val="CE5C00"/>
                </a:solidFill>
                <a:latin typeface="Cambria Math" panose="02040503050406030204" pitchFamily="18" charset="0"/>
              </a:rPr>
              <a:t>.</a:t>
            </a:r>
            <a:r>
              <a:rPr lang="fr-FR" sz="1050" b="1" dirty="0" smtClean="0">
                <a:solidFill>
                  <a:srgbClr val="000000"/>
                </a:solidFill>
                <a:latin typeface="Cambria Math" panose="02040503050406030204" pitchFamily="18" charset="0"/>
              </a:rPr>
              <a:t>plot</a:t>
            </a:r>
            <a:r>
              <a:rPr lang="fr-FR" sz="1050" dirty="0" smtClean="0">
                <a:solidFill>
                  <a:srgbClr val="000000"/>
                </a:solidFill>
                <a:latin typeface="Cambria Math" panose="02040503050406030204" pitchFamily="18" charset="0"/>
              </a:rPr>
              <a:t>(ax</a:t>
            </a:r>
            <a:r>
              <a:rPr lang="fr-FR" sz="1050" dirty="0" smtClean="0">
                <a:solidFill>
                  <a:srgbClr val="CE5C00"/>
                </a:solidFill>
                <a:latin typeface="Cambria Math" panose="02040503050406030204" pitchFamily="18" charset="0"/>
              </a:rPr>
              <a:t>=</a:t>
            </a:r>
            <a:r>
              <a:rPr lang="fr-FR" sz="1050" dirty="0" smtClean="0">
                <a:solidFill>
                  <a:srgbClr val="3465A4"/>
                </a:solidFill>
                <a:latin typeface="Cambria Math" panose="02040503050406030204" pitchFamily="18" charset="0"/>
              </a:rPr>
              <a:t>None</a:t>
            </a:r>
            <a:r>
              <a:rPr lang="fr-FR" sz="1050" dirty="0">
                <a:solidFill>
                  <a:srgbClr val="000000"/>
                </a:solidFill>
                <a:latin typeface="Cambria Math" panose="02040503050406030204" pitchFamily="18" charset="0"/>
              </a:rPr>
              <a:t>, layer</a:t>
            </a:r>
            <a:r>
              <a:rPr lang="fr-FR" sz="1050" dirty="0">
                <a:solidFill>
                  <a:srgbClr val="CE5C00"/>
                </a:solidFill>
                <a:latin typeface="Cambria Math" panose="02040503050406030204" pitchFamily="18" charset="0"/>
              </a:rPr>
              <a:t>=</a:t>
            </a:r>
            <a:r>
              <a:rPr lang="fr-FR" sz="1050" dirty="0">
                <a:solidFill>
                  <a:srgbClr val="0000CF"/>
                </a:solidFill>
                <a:latin typeface="Cambria Math" panose="02040503050406030204" pitchFamily="18" charset="0"/>
              </a:rPr>
              <a:t>0</a:t>
            </a:r>
            <a:r>
              <a:rPr lang="fr-FR" sz="1050" dirty="0">
                <a:solidFill>
                  <a:srgbClr val="000000"/>
                </a:solidFill>
                <a:latin typeface="Cambria Math" panose="02040503050406030204" pitchFamily="18" charset="0"/>
              </a:rPr>
              <a:t>, inest</a:t>
            </a:r>
            <a:r>
              <a:rPr lang="fr-FR" sz="1050" dirty="0">
                <a:solidFill>
                  <a:srgbClr val="CE5C00"/>
                </a:solidFill>
                <a:latin typeface="Cambria Math" panose="02040503050406030204" pitchFamily="18" charset="0"/>
              </a:rPr>
              <a:t>=</a:t>
            </a:r>
            <a:r>
              <a:rPr lang="fr-FR" sz="1050" dirty="0">
                <a:solidFill>
                  <a:srgbClr val="3465A4"/>
                </a:solidFill>
                <a:latin typeface="Cambria Math" panose="02040503050406030204" pitchFamily="18" charset="0"/>
              </a:rPr>
              <a:t>None</a:t>
            </a:r>
            <a:r>
              <a:rPr lang="fr-FR" sz="1050" dirty="0">
                <a:solidFill>
                  <a:srgbClr val="000000"/>
                </a:solidFill>
                <a:latin typeface="Cambria Math" panose="02040503050406030204" pitchFamily="18" charset="0"/>
              </a:rPr>
              <a:t>, vmin</a:t>
            </a:r>
            <a:r>
              <a:rPr lang="fr-FR" sz="1050" dirty="0">
                <a:solidFill>
                  <a:srgbClr val="CE5C00"/>
                </a:solidFill>
                <a:latin typeface="Cambria Math" panose="02040503050406030204" pitchFamily="18" charset="0"/>
              </a:rPr>
              <a:t>=</a:t>
            </a:r>
            <a:r>
              <a:rPr lang="fr-FR" sz="1050" dirty="0">
                <a:solidFill>
                  <a:srgbClr val="3465A4"/>
                </a:solidFill>
                <a:latin typeface="Cambria Math" panose="02040503050406030204" pitchFamily="18" charset="0"/>
              </a:rPr>
              <a:t>None</a:t>
            </a:r>
            <a:r>
              <a:rPr lang="fr-FR" sz="1050" dirty="0">
                <a:solidFill>
                  <a:srgbClr val="000000"/>
                </a:solidFill>
                <a:latin typeface="Cambria Math" panose="02040503050406030204" pitchFamily="18" charset="0"/>
              </a:rPr>
              <a:t>,</a:t>
            </a:r>
          </a:p>
          <a:p>
            <a:r>
              <a:rPr lang="fr-FR" sz="1050" dirty="0">
                <a:latin typeface="Cambria Math" panose="02040503050406030204" pitchFamily="18" charset="0"/>
              </a:rPr>
              <a:t>                </a:t>
            </a:r>
            <a:r>
              <a:rPr lang="fr-FR" sz="1050" dirty="0">
                <a:solidFill>
                  <a:srgbClr val="000000"/>
                </a:solidFill>
                <a:latin typeface="Cambria Math" panose="02040503050406030204" pitchFamily="18" charset="0"/>
              </a:rPr>
              <a:t>vmax</a:t>
            </a:r>
            <a:r>
              <a:rPr lang="fr-FR" sz="1050" dirty="0">
                <a:solidFill>
                  <a:srgbClr val="CE5C00"/>
                </a:solidFill>
                <a:latin typeface="Cambria Math" panose="02040503050406030204" pitchFamily="18" charset="0"/>
              </a:rPr>
              <a:t>=</a:t>
            </a:r>
            <a:r>
              <a:rPr lang="fr-FR" sz="1050" dirty="0">
                <a:solidFill>
                  <a:srgbClr val="3465A4"/>
                </a:solidFill>
                <a:latin typeface="Cambria Math" panose="02040503050406030204" pitchFamily="18" charset="0"/>
              </a:rPr>
              <a:t>None</a:t>
            </a:r>
            <a:r>
              <a:rPr lang="fr-FR" sz="1050" dirty="0">
                <a:solidFill>
                  <a:srgbClr val="000000"/>
                </a:solidFill>
                <a:latin typeface="Cambria Math" panose="02040503050406030204" pitchFamily="18" charset="0"/>
              </a:rPr>
              <a:t>, log </a:t>
            </a:r>
            <a:r>
              <a:rPr lang="fr-FR" sz="1050" dirty="0">
                <a:solidFill>
                  <a:srgbClr val="CE5C00"/>
                </a:solidFill>
                <a:latin typeface="Cambria Math" panose="02040503050406030204" pitchFamily="18" charset="0"/>
              </a:rPr>
              <a:t>= </a:t>
            </a:r>
            <a:r>
              <a:rPr lang="fr-FR" sz="1050" dirty="0">
                <a:solidFill>
                  <a:srgbClr val="3465A4"/>
                </a:solidFill>
                <a:latin typeface="Cambria Math" panose="02040503050406030204" pitchFamily="18" charset="0"/>
              </a:rPr>
              <a:t>False</a:t>
            </a:r>
            <a:r>
              <a:rPr lang="fr-FR" sz="1050" dirty="0">
                <a:solidFill>
                  <a:srgbClr val="000000"/>
                </a:solidFill>
                <a:latin typeface="Cambria Math" panose="02040503050406030204" pitchFamily="18" charset="0"/>
              </a:rPr>
              <a:t>, extent </a:t>
            </a:r>
            <a:r>
              <a:rPr lang="fr-FR" sz="1050" dirty="0">
                <a:solidFill>
                  <a:srgbClr val="CE5C00"/>
                </a:solidFill>
                <a:latin typeface="Cambria Math" panose="02040503050406030204" pitchFamily="18" charset="0"/>
              </a:rPr>
              <a:t>= </a:t>
            </a:r>
            <a:r>
              <a:rPr lang="fr-FR" sz="1050" dirty="0">
                <a:solidFill>
                  <a:srgbClr val="3465A4"/>
                </a:solidFill>
                <a:latin typeface="Cambria Math" panose="02040503050406030204" pitchFamily="18" charset="0"/>
              </a:rPr>
              <a:t>None</a:t>
            </a:r>
            <a:r>
              <a:rPr lang="fr-FR" sz="1050" dirty="0">
                <a:solidFill>
                  <a:srgbClr val="000000"/>
                </a:solidFill>
                <a:latin typeface="Cambria Math" panose="02040503050406030204" pitchFamily="18" charset="0"/>
              </a:rPr>
              <a:t>,</a:t>
            </a:r>
          </a:p>
          <a:p>
            <a:r>
              <a:rPr lang="fr-FR" sz="1050" dirty="0">
                <a:latin typeface="Cambria Math" panose="02040503050406030204" pitchFamily="18" charset="0"/>
              </a:rPr>
              <a:t>                </a:t>
            </a:r>
            <a:r>
              <a:rPr lang="fr-FR" sz="1050" dirty="0">
                <a:solidFill>
                  <a:srgbClr val="000000"/>
                </a:solidFill>
                <a:latin typeface="Cambria Math" panose="02040503050406030204" pitchFamily="18" charset="0"/>
              </a:rPr>
              <a:t>masked_values </a:t>
            </a:r>
            <a:r>
              <a:rPr lang="fr-FR" sz="1050" dirty="0">
                <a:solidFill>
                  <a:srgbClr val="CE5C00"/>
                </a:solidFill>
                <a:latin typeface="Cambria Math" panose="02040503050406030204" pitchFamily="18" charset="0"/>
              </a:rPr>
              <a:t>= </a:t>
            </a:r>
            <a:r>
              <a:rPr lang="fr-FR" sz="1050" dirty="0">
                <a:latin typeface="Cambria Math" panose="02040503050406030204" pitchFamily="18" charset="0"/>
              </a:rPr>
              <a:t>[</a:t>
            </a:r>
            <a:r>
              <a:rPr lang="fr-FR" sz="1050" dirty="0">
                <a:solidFill>
                  <a:srgbClr val="0000CF"/>
                </a:solidFill>
                <a:latin typeface="Cambria Math" panose="02040503050406030204" pitchFamily="18" charset="0"/>
              </a:rPr>
              <a:t>-9999, 0, 9999</a:t>
            </a:r>
            <a:r>
              <a:rPr lang="fr-FR" sz="1050" dirty="0">
                <a:latin typeface="Cambria Math" panose="02040503050406030204" pitchFamily="18" charset="0"/>
              </a:rPr>
              <a:t>]</a:t>
            </a:r>
            <a:r>
              <a:rPr lang="fr-FR" sz="1050" dirty="0">
                <a:solidFill>
                  <a:srgbClr val="000000"/>
                </a:solidFill>
                <a:latin typeface="Cambria Math" panose="02040503050406030204" pitchFamily="18" charset="0"/>
              </a:rPr>
              <a:t>, </a:t>
            </a:r>
            <a:r>
              <a:rPr lang="fr-FR" sz="1050" dirty="0">
                <a:solidFill>
                  <a:srgbClr val="CE5C00"/>
                </a:solidFill>
                <a:latin typeface="Cambria Math" panose="02040503050406030204" pitchFamily="18" charset="0"/>
              </a:rPr>
              <a:t>**</a:t>
            </a:r>
            <a:r>
              <a:rPr lang="fr-FR" sz="1050" dirty="0">
                <a:solidFill>
                  <a:srgbClr val="000000"/>
                </a:solidFill>
                <a:latin typeface="Cambria Math" panose="02040503050406030204" pitchFamily="18" charset="0"/>
              </a:rPr>
              <a:t>kwargs</a:t>
            </a:r>
            <a:r>
              <a:rPr lang="fr-FR" sz="1050" dirty="0" smtClean="0">
                <a:solidFill>
                  <a:srgbClr val="000000"/>
                </a:solidFill>
                <a:latin typeface="Cambria Math" panose="02040503050406030204" pitchFamily="18" charset="0"/>
              </a:rPr>
              <a:t>)</a:t>
            </a:r>
            <a:endParaRPr lang="fr-FR" sz="1050" dirty="0">
              <a:solidFill>
                <a:srgbClr val="000000"/>
              </a:solidFill>
              <a:latin typeface="Cambria Math" panose="02040503050406030204" pitchFamily="18" charset="0"/>
            </a:endParaRPr>
          </a:p>
        </p:txBody>
      </p:sp>
      <p:sp>
        <p:nvSpPr>
          <p:cNvPr id="28" name="ZoneTexte 27"/>
          <p:cNvSpPr txBox="1"/>
          <p:nvPr/>
        </p:nvSpPr>
        <p:spPr>
          <a:xfrm>
            <a:off x="8866750" y="1635760"/>
            <a:ext cx="20469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i="1" dirty="0" smtClean="0"/>
              <a:t>Visualisation</a:t>
            </a:r>
            <a:endParaRPr lang="fr-FR" sz="1400" b="1" i="1" dirty="0"/>
          </a:p>
        </p:txBody>
      </p:sp>
      <p:sp>
        <p:nvSpPr>
          <p:cNvPr id="4" name="Rectangle 3"/>
          <p:cNvSpPr/>
          <p:nvPr/>
        </p:nvSpPr>
        <p:spPr>
          <a:xfrm>
            <a:off x="6069920" y="785200"/>
            <a:ext cx="175047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200" dirty="0">
                <a:solidFill>
                  <a:srgbClr val="000000"/>
                </a:solidFill>
                <a:latin typeface="Cambria Math" panose="02040503050406030204" pitchFamily="18" charset="0"/>
              </a:rPr>
              <a:t>mm</a:t>
            </a:r>
            <a:r>
              <a:rPr lang="fr-FR" sz="1200" dirty="0">
                <a:solidFill>
                  <a:srgbClr val="CE5C00"/>
                </a:solidFill>
                <a:latin typeface="Cambria Math" panose="02040503050406030204" pitchFamily="18" charset="0"/>
              </a:rPr>
              <a:t>.</a:t>
            </a:r>
            <a:r>
              <a:rPr lang="fr-FR" sz="1200" b="1" dirty="0">
                <a:solidFill>
                  <a:srgbClr val="000000"/>
                </a:solidFill>
                <a:latin typeface="Cambria Math" panose="02040503050406030204" pitchFamily="18" charset="0"/>
              </a:rPr>
              <a:t>load_prop</a:t>
            </a:r>
            <a:r>
              <a:rPr lang="fr-FR" sz="1200" dirty="0">
                <a:solidFill>
                  <a:srgbClr val="000000"/>
                </a:solidFill>
                <a:latin typeface="Cambria Math" panose="02040503050406030204" pitchFamily="18" charset="0"/>
              </a:rPr>
              <a:t>(</a:t>
            </a:r>
            <a:r>
              <a:rPr lang="fr-FR" sz="1200" dirty="0">
                <a:solidFill>
                  <a:srgbClr val="4E9A06"/>
                </a:solidFill>
                <a:latin typeface="Cambria Math" panose="02040503050406030204" pitchFamily="18" charset="0"/>
              </a:rPr>
              <a:t>'permh'</a:t>
            </a:r>
            <a:r>
              <a:rPr lang="fr-FR" sz="1200" dirty="0">
                <a:solidFill>
                  <a:srgbClr val="000000"/>
                </a:solidFill>
                <a:latin typeface="Cambria Math" panose="02040503050406030204" pitchFamily="18" charset="0"/>
              </a:rPr>
              <a:t>)</a:t>
            </a:r>
          </a:p>
        </p:txBody>
      </p:sp>
      <p:cxnSp>
        <p:nvCxnSpPr>
          <p:cNvPr id="8" name="Connecteur droit avec flèche 7"/>
          <p:cNvCxnSpPr/>
          <p:nvPr/>
        </p:nvCxnSpPr>
        <p:spPr>
          <a:xfrm>
            <a:off x="5709920" y="939483"/>
            <a:ext cx="3600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8"/>
          <p:cNvSpPr txBox="1"/>
          <p:nvPr/>
        </p:nvSpPr>
        <p:spPr>
          <a:xfrm>
            <a:off x="4523564" y="792894"/>
            <a:ext cx="121555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i="1" dirty="0" smtClean="0"/>
              <a:t>version utilisateur</a:t>
            </a:r>
            <a:endParaRPr lang="fr-FR" sz="1100" i="1" dirty="0"/>
          </a:p>
        </p:txBody>
      </p:sp>
    </p:spTree>
    <p:extLst>
      <p:ext uri="{BB962C8B-B14F-4D97-AF65-F5344CB8AC3E}">
        <p14:creationId xmlns:p14="http://schemas.microsoft.com/office/powerpoint/2010/main" val="3589559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AFF33B1D-BF6D-A644-83D0-588E6CB74E13}"/>
              </a:ext>
            </a:extLst>
          </p:cNvPr>
          <p:cNvSpPr txBox="1"/>
          <p:nvPr/>
        </p:nvSpPr>
        <p:spPr>
          <a:xfrm>
            <a:off x="0" y="0"/>
            <a:ext cx="32816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 smtClean="0">
                <a:latin typeface="+mj-lt"/>
              </a:rPr>
              <a:t>Propriétés distribuées</a:t>
            </a:r>
            <a:endParaRPr lang="fr-FR" sz="2800" b="1" dirty="0">
              <a:latin typeface="+mj-lt"/>
            </a:endParaRPr>
          </a:p>
        </p:txBody>
      </p:sp>
      <p:cxnSp>
        <p:nvCxnSpPr>
          <p:cNvPr id="30" name="Connecteur droit 29"/>
          <p:cNvCxnSpPr/>
          <p:nvPr/>
        </p:nvCxnSpPr>
        <p:spPr>
          <a:xfrm flipV="1">
            <a:off x="477520" y="452120"/>
            <a:ext cx="2376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ZoneTexte 38"/>
          <p:cNvSpPr txBox="1"/>
          <p:nvPr/>
        </p:nvSpPr>
        <p:spPr>
          <a:xfrm>
            <a:off x="0" y="1097692"/>
            <a:ext cx="193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@ Functionalités</a:t>
            </a:r>
            <a:endParaRPr lang="fr-FR" dirty="0"/>
          </a:p>
        </p:txBody>
      </p:sp>
      <p:sp>
        <p:nvSpPr>
          <p:cNvPr id="3" name="Rectangle 2"/>
          <p:cNvSpPr/>
          <p:nvPr/>
        </p:nvSpPr>
        <p:spPr>
          <a:xfrm>
            <a:off x="3775170" y="459287"/>
            <a:ext cx="543486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400" dirty="0">
                <a:solidFill>
                  <a:srgbClr val="000000"/>
                </a:solidFill>
                <a:latin typeface="Cambria Math" panose="02040503050406030204" pitchFamily="18" charset="0"/>
              </a:rPr>
              <a:t>mf </a:t>
            </a:r>
            <a:r>
              <a:rPr lang="fr-FR" sz="1400" dirty="0">
                <a:solidFill>
                  <a:srgbClr val="CE5C00"/>
                </a:solidFill>
                <a:latin typeface="Cambria Math" panose="02040503050406030204" pitchFamily="18" charset="0"/>
              </a:rPr>
              <a:t>= </a:t>
            </a:r>
            <a:r>
              <a:rPr lang="fr-FR" sz="1400" b="1" dirty="0">
                <a:solidFill>
                  <a:srgbClr val="000000"/>
                </a:solidFill>
                <a:latin typeface="Cambria Math" panose="02040503050406030204" pitchFamily="18" charset="0"/>
              </a:rPr>
              <a:t>MartheField</a:t>
            </a:r>
            <a:r>
              <a:rPr lang="fr-FR" sz="1400" dirty="0">
                <a:solidFill>
                  <a:srgbClr val="000000"/>
                </a:solidFill>
                <a:latin typeface="Cambria Math" panose="02040503050406030204" pitchFamily="18" charset="0"/>
              </a:rPr>
              <a:t>(field </a:t>
            </a:r>
            <a:r>
              <a:rPr lang="fr-FR" sz="1400" dirty="0">
                <a:solidFill>
                  <a:srgbClr val="CE5C00"/>
                </a:solidFill>
                <a:latin typeface="Cambria Math" panose="02040503050406030204" pitchFamily="18" charset="0"/>
              </a:rPr>
              <a:t>= </a:t>
            </a:r>
            <a:r>
              <a:rPr lang="fr-FR" sz="1400" dirty="0">
                <a:solidFill>
                  <a:srgbClr val="4E9A06"/>
                </a:solidFill>
                <a:latin typeface="Cambria Math" panose="02040503050406030204" pitchFamily="18" charset="0"/>
              </a:rPr>
              <a:t>'permh'</a:t>
            </a:r>
            <a:r>
              <a:rPr lang="fr-FR" sz="1400" dirty="0">
                <a:solidFill>
                  <a:srgbClr val="000000"/>
                </a:solidFill>
                <a:latin typeface="Cambria Math" panose="02040503050406030204" pitchFamily="18" charset="0"/>
              </a:rPr>
              <a:t>, </a:t>
            </a:r>
            <a:r>
              <a:rPr lang="fr-FR" sz="1400" dirty="0" smtClean="0">
                <a:solidFill>
                  <a:srgbClr val="000000"/>
                </a:solidFill>
                <a:latin typeface="Cambria Math" panose="02040503050406030204" pitchFamily="18" charset="0"/>
              </a:rPr>
              <a:t> data </a:t>
            </a:r>
            <a:r>
              <a:rPr lang="fr-FR" sz="1400" dirty="0">
                <a:solidFill>
                  <a:srgbClr val="CE5C00"/>
                </a:solidFill>
                <a:latin typeface="Cambria Math" panose="02040503050406030204" pitchFamily="18" charset="0"/>
              </a:rPr>
              <a:t>= </a:t>
            </a:r>
            <a:r>
              <a:rPr lang="fr-FR" sz="1400" dirty="0">
                <a:solidFill>
                  <a:srgbClr val="4E9A06"/>
                </a:solidFill>
                <a:latin typeface="Cambria Math" panose="02040503050406030204" pitchFamily="18" charset="0"/>
              </a:rPr>
              <a:t>'mona.permh'</a:t>
            </a:r>
            <a:r>
              <a:rPr lang="fr-FR" sz="1400" dirty="0">
                <a:solidFill>
                  <a:srgbClr val="000000"/>
                </a:solidFill>
                <a:latin typeface="Cambria Math" panose="02040503050406030204" pitchFamily="18" charset="0"/>
              </a:rPr>
              <a:t>, </a:t>
            </a:r>
            <a:r>
              <a:rPr lang="fr-FR" sz="1400" dirty="0" smtClean="0">
                <a:solidFill>
                  <a:srgbClr val="000000"/>
                </a:solidFill>
                <a:latin typeface="Cambria Math" panose="02040503050406030204" pitchFamily="18" charset="0"/>
              </a:rPr>
              <a:t> mm</a:t>
            </a:r>
            <a:r>
              <a:rPr lang="fr-FR" sz="1400" dirty="0" smtClean="0">
                <a:solidFill>
                  <a:srgbClr val="CE5C00"/>
                </a:solidFill>
                <a:latin typeface="Cambria Math" panose="02040503050406030204" pitchFamily="18" charset="0"/>
              </a:rPr>
              <a:t>=</a:t>
            </a:r>
            <a:r>
              <a:rPr lang="fr-FR" sz="1400" dirty="0" smtClean="0">
                <a:solidFill>
                  <a:srgbClr val="000000"/>
                </a:solidFill>
                <a:latin typeface="Cambria Math" panose="02040503050406030204" pitchFamily="18" charset="0"/>
              </a:rPr>
              <a:t>mm</a:t>
            </a:r>
            <a:r>
              <a:rPr lang="fr-FR" sz="1400" dirty="0">
                <a:solidFill>
                  <a:srgbClr val="000000"/>
                </a:solidFill>
                <a:latin typeface="Cambria Math" panose="02040503050406030204" pitchFamily="18" charset="0"/>
              </a:rPr>
              <a:t>)</a:t>
            </a:r>
          </a:p>
        </p:txBody>
      </p:sp>
      <p:sp>
        <p:nvSpPr>
          <p:cNvPr id="22" name="ZoneTexte 21"/>
          <p:cNvSpPr txBox="1"/>
          <p:nvPr/>
        </p:nvSpPr>
        <p:spPr>
          <a:xfrm>
            <a:off x="1636112" y="1570467"/>
            <a:ext cx="20469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i="1" dirty="0" smtClean="0"/>
              <a:t>Analyse spatiale</a:t>
            </a:r>
            <a:endParaRPr lang="fr-FR" sz="1400" b="1" i="1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33" t="3048" r="16329" b="5143"/>
          <a:stretch/>
        </p:blipFill>
        <p:spPr>
          <a:xfrm>
            <a:off x="1081326" y="2084450"/>
            <a:ext cx="4101737" cy="3456359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7374047" y="1836021"/>
            <a:ext cx="3352800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fr-FR" sz="1050" dirty="0" smtClean="0">
                <a:solidFill>
                  <a:srgbClr val="000000"/>
                </a:solidFill>
                <a:latin typeface="Cambria Math" panose="02040503050406030204" pitchFamily="18" charset="0"/>
              </a:rPr>
              <a:t>mf</a:t>
            </a:r>
            <a:r>
              <a:rPr lang="fr-FR" sz="1050" dirty="0" smtClean="0">
                <a:solidFill>
                  <a:srgbClr val="CE5C00"/>
                </a:solidFill>
                <a:latin typeface="Cambria Math" panose="02040503050406030204" pitchFamily="18" charset="0"/>
              </a:rPr>
              <a:t>.</a:t>
            </a:r>
            <a:r>
              <a:rPr lang="fr-FR" sz="1050" b="1" dirty="0" smtClean="0">
                <a:solidFill>
                  <a:srgbClr val="000000"/>
                </a:solidFill>
                <a:latin typeface="Cambria Math" panose="02040503050406030204" pitchFamily="18" charset="0"/>
              </a:rPr>
              <a:t>to_shapefile</a:t>
            </a:r>
            <a:r>
              <a:rPr lang="fr-FR" sz="1050" dirty="0" smtClean="0">
                <a:solidFill>
                  <a:srgbClr val="000000"/>
                </a:solidFill>
                <a:latin typeface="Cambria Math" panose="02040503050406030204" pitchFamily="18" charset="0"/>
              </a:rPr>
              <a:t>(filename </a:t>
            </a:r>
            <a:r>
              <a:rPr lang="fr-FR" sz="1050" dirty="0">
                <a:solidFill>
                  <a:srgbClr val="CE5C00"/>
                </a:solidFill>
                <a:latin typeface="Cambria Math" panose="02040503050406030204" pitchFamily="18" charset="0"/>
              </a:rPr>
              <a:t>= </a:t>
            </a:r>
            <a:r>
              <a:rPr lang="fr-FR" sz="1050" dirty="0">
                <a:solidFill>
                  <a:srgbClr val="3465A4"/>
                </a:solidFill>
                <a:latin typeface="Cambria Math" panose="02040503050406030204" pitchFamily="18" charset="0"/>
              </a:rPr>
              <a:t>None</a:t>
            </a:r>
            <a:r>
              <a:rPr lang="fr-FR" sz="1050" dirty="0">
                <a:solidFill>
                  <a:srgbClr val="000000"/>
                </a:solidFill>
                <a:latin typeface="Cambria Math" panose="02040503050406030204" pitchFamily="18" charset="0"/>
              </a:rPr>
              <a:t>, layer</a:t>
            </a:r>
            <a:r>
              <a:rPr lang="fr-FR" sz="1050" dirty="0">
                <a:solidFill>
                  <a:srgbClr val="CE5C00"/>
                </a:solidFill>
                <a:latin typeface="Cambria Math" panose="02040503050406030204" pitchFamily="18" charset="0"/>
              </a:rPr>
              <a:t>=</a:t>
            </a:r>
            <a:r>
              <a:rPr lang="fr-FR" sz="1050" dirty="0">
                <a:solidFill>
                  <a:srgbClr val="0000CF"/>
                </a:solidFill>
                <a:latin typeface="Cambria Math" panose="02040503050406030204" pitchFamily="18" charset="0"/>
              </a:rPr>
              <a:t>0</a:t>
            </a:r>
            <a:r>
              <a:rPr lang="fr-FR" sz="1050" dirty="0">
                <a:solidFill>
                  <a:srgbClr val="000000"/>
                </a:solidFill>
                <a:latin typeface="Cambria Math" panose="02040503050406030204" pitchFamily="18" charset="0"/>
              </a:rPr>
              <a:t>, inest</a:t>
            </a:r>
            <a:r>
              <a:rPr lang="fr-FR" sz="1050" dirty="0">
                <a:solidFill>
                  <a:srgbClr val="CE5C00"/>
                </a:solidFill>
                <a:latin typeface="Cambria Math" panose="02040503050406030204" pitchFamily="18" charset="0"/>
              </a:rPr>
              <a:t>=</a:t>
            </a:r>
            <a:r>
              <a:rPr lang="fr-FR" sz="1050" dirty="0">
                <a:solidFill>
                  <a:srgbClr val="3465A4"/>
                </a:solidFill>
                <a:latin typeface="Cambria Math" panose="02040503050406030204" pitchFamily="18" charset="0"/>
              </a:rPr>
              <a:t>None</a:t>
            </a:r>
            <a:r>
              <a:rPr lang="fr-FR" sz="1050" dirty="0">
                <a:solidFill>
                  <a:srgbClr val="000000"/>
                </a:solidFill>
                <a:latin typeface="Cambria Math" panose="02040503050406030204" pitchFamily="18" charset="0"/>
              </a:rPr>
              <a:t>,</a:t>
            </a:r>
          </a:p>
          <a:p>
            <a:pPr lvl="0"/>
            <a:r>
              <a:rPr lang="fr-FR" sz="1050" dirty="0">
                <a:solidFill>
                  <a:prstClr val="black"/>
                </a:solidFill>
                <a:latin typeface="Cambria Math" panose="02040503050406030204" pitchFamily="18" charset="0"/>
              </a:rPr>
              <a:t>                                </a:t>
            </a:r>
            <a:r>
              <a:rPr lang="fr-FR" sz="1050" dirty="0">
                <a:solidFill>
                  <a:srgbClr val="000000"/>
                </a:solidFill>
                <a:latin typeface="Cambria Math" panose="02040503050406030204" pitchFamily="18" charset="0"/>
              </a:rPr>
              <a:t>masked_values </a:t>
            </a:r>
            <a:r>
              <a:rPr lang="fr-FR" sz="1050" dirty="0">
                <a:solidFill>
                  <a:srgbClr val="CE5C00"/>
                </a:solidFill>
                <a:latin typeface="Cambria Math" panose="02040503050406030204" pitchFamily="18" charset="0"/>
              </a:rPr>
              <a:t>=</a:t>
            </a:r>
            <a:r>
              <a:rPr lang="fr-FR" sz="1050" dirty="0">
                <a:solidFill>
                  <a:prstClr val="black"/>
                </a:solidFill>
                <a:latin typeface="Cambria Math" panose="02040503050406030204" pitchFamily="18" charset="0"/>
              </a:rPr>
              <a:t>[</a:t>
            </a:r>
            <a:r>
              <a:rPr lang="fr-FR" sz="1050" dirty="0">
                <a:solidFill>
                  <a:srgbClr val="0000CF"/>
                </a:solidFill>
                <a:latin typeface="Cambria Math" panose="02040503050406030204" pitchFamily="18" charset="0"/>
              </a:rPr>
              <a:t>-9999, 0, 9999</a:t>
            </a:r>
            <a:r>
              <a:rPr lang="fr-FR" sz="1050" dirty="0">
                <a:solidFill>
                  <a:prstClr val="black"/>
                </a:solidFill>
                <a:latin typeface="Cambria Math" panose="02040503050406030204" pitchFamily="18" charset="0"/>
              </a:rPr>
              <a:t>]</a:t>
            </a:r>
            <a:r>
              <a:rPr lang="fr-FR" sz="1050" dirty="0">
                <a:solidFill>
                  <a:srgbClr val="000000"/>
                </a:solidFill>
                <a:latin typeface="Cambria Math" panose="02040503050406030204" pitchFamily="18" charset="0"/>
              </a:rPr>
              <a:t>,</a:t>
            </a:r>
          </a:p>
          <a:p>
            <a:pPr lvl="0"/>
            <a:r>
              <a:rPr lang="fr-FR" sz="1050" dirty="0">
                <a:solidFill>
                  <a:srgbClr val="000000"/>
                </a:solidFill>
                <a:latin typeface="Cambria Math" panose="02040503050406030204" pitchFamily="18" charset="0"/>
              </a:rPr>
              <a:t>                                log </a:t>
            </a:r>
            <a:r>
              <a:rPr lang="fr-FR" sz="1050" dirty="0">
                <a:solidFill>
                  <a:srgbClr val="CE5C00"/>
                </a:solidFill>
                <a:latin typeface="Cambria Math" panose="02040503050406030204" pitchFamily="18" charset="0"/>
              </a:rPr>
              <a:t>= </a:t>
            </a:r>
            <a:r>
              <a:rPr lang="fr-FR" sz="1050" dirty="0">
                <a:solidFill>
                  <a:srgbClr val="3465A4"/>
                </a:solidFill>
                <a:latin typeface="Cambria Math" panose="02040503050406030204" pitchFamily="18" charset="0"/>
              </a:rPr>
              <a:t>False</a:t>
            </a:r>
            <a:r>
              <a:rPr lang="fr-FR" sz="1050" dirty="0">
                <a:solidFill>
                  <a:srgbClr val="000000"/>
                </a:solidFill>
                <a:latin typeface="Cambria Math" panose="02040503050406030204" pitchFamily="18" charset="0"/>
              </a:rPr>
              <a:t>, epsg</a:t>
            </a:r>
            <a:r>
              <a:rPr lang="fr-FR" sz="1050" dirty="0">
                <a:solidFill>
                  <a:srgbClr val="CE5C00"/>
                </a:solidFill>
                <a:latin typeface="Cambria Math" panose="02040503050406030204" pitchFamily="18" charset="0"/>
              </a:rPr>
              <a:t>=</a:t>
            </a:r>
            <a:r>
              <a:rPr lang="fr-FR" sz="1050" dirty="0">
                <a:solidFill>
                  <a:srgbClr val="3465A4"/>
                </a:solidFill>
                <a:latin typeface="Cambria Math" panose="02040503050406030204" pitchFamily="18" charset="0"/>
              </a:rPr>
              <a:t>None</a:t>
            </a:r>
            <a:r>
              <a:rPr lang="fr-FR" sz="1050" dirty="0">
                <a:solidFill>
                  <a:srgbClr val="000000"/>
                </a:solidFill>
                <a:latin typeface="Cambria Math" panose="02040503050406030204" pitchFamily="18" charset="0"/>
              </a:rPr>
              <a:t>, prj</a:t>
            </a:r>
            <a:r>
              <a:rPr lang="fr-FR" sz="1050" dirty="0">
                <a:solidFill>
                  <a:srgbClr val="CE5C00"/>
                </a:solidFill>
                <a:latin typeface="Cambria Math" panose="02040503050406030204" pitchFamily="18" charset="0"/>
              </a:rPr>
              <a:t>=</a:t>
            </a:r>
            <a:r>
              <a:rPr lang="fr-FR" sz="1050" dirty="0">
                <a:solidFill>
                  <a:srgbClr val="3465A4"/>
                </a:solidFill>
                <a:latin typeface="Cambria Math" panose="02040503050406030204" pitchFamily="18" charset="0"/>
              </a:rPr>
              <a:t>None</a:t>
            </a:r>
            <a:r>
              <a:rPr lang="fr-FR" sz="1050" dirty="0">
                <a:solidFill>
                  <a:srgbClr val="000000"/>
                </a:solidFill>
                <a:latin typeface="Cambria Math" panose="02040503050406030204" pitchFamily="18" charset="0"/>
              </a:rPr>
              <a:t>)</a:t>
            </a:r>
          </a:p>
        </p:txBody>
      </p:sp>
      <p:sp>
        <p:nvSpPr>
          <p:cNvPr id="27" name="ZoneTexte 26"/>
          <p:cNvSpPr txBox="1"/>
          <p:nvPr/>
        </p:nvSpPr>
        <p:spPr>
          <a:xfrm>
            <a:off x="8243184" y="1467024"/>
            <a:ext cx="17811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i="1" dirty="0" smtClean="0"/>
              <a:t>Export vectoriel</a:t>
            </a:r>
            <a:endParaRPr lang="fr-FR" sz="1400" b="1" i="1" dirty="0"/>
          </a:p>
        </p:txBody>
      </p:sp>
      <p:pic>
        <p:nvPicPr>
          <p:cNvPr id="28" name="Image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0" y="2619533"/>
            <a:ext cx="5103223" cy="2590525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1305187" y="3166213"/>
            <a:ext cx="8795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 smtClean="0">
                <a:solidFill>
                  <a:srgbClr val="C00000"/>
                </a:solidFill>
              </a:rPr>
              <a:t>Zone 1</a:t>
            </a:r>
            <a:endParaRPr lang="fr-FR" sz="1600" b="1" dirty="0">
              <a:solidFill>
                <a:srgbClr val="C00000"/>
              </a:solidFill>
            </a:endParaRPr>
          </a:p>
        </p:txBody>
      </p:sp>
      <p:sp>
        <p:nvSpPr>
          <p:cNvPr id="29" name="ZoneTexte 28"/>
          <p:cNvSpPr txBox="1"/>
          <p:nvPr/>
        </p:nvSpPr>
        <p:spPr>
          <a:xfrm>
            <a:off x="2177880" y="4150016"/>
            <a:ext cx="8795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 smtClean="0">
                <a:solidFill>
                  <a:srgbClr val="C00000"/>
                </a:solidFill>
              </a:rPr>
              <a:t>Zone 2</a:t>
            </a:r>
            <a:endParaRPr lang="fr-FR" sz="1600" b="1" dirty="0">
              <a:solidFill>
                <a:srgbClr val="C00000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148081" y="5481612"/>
            <a:ext cx="3605347" cy="10772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fr-FR" sz="800" dirty="0">
                <a:latin typeface="Cambria Math" panose="02040503050406030204" pitchFamily="18" charset="0"/>
              </a:rPr>
              <a:t> </a:t>
            </a:r>
            <a:r>
              <a:rPr lang="fr-FR" sz="800" dirty="0" smtClean="0">
                <a:latin typeface="Cambria Math" panose="02040503050406030204" pitchFamily="18" charset="0"/>
              </a:rPr>
              <a:t>                                          </a:t>
            </a:r>
            <a:r>
              <a:rPr lang="fr-FR" sz="800" b="1" dirty="0" smtClean="0">
                <a:latin typeface="Cambria Math" panose="02040503050406030204" pitchFamily="18" charset="0"/>
              </a:rPr>
              <a:t>mean               max                    min            </a:t>
            </a:r>
            <a:r>
              <a:rPr lang="fr-FR" sz="800" b="1" dirty="0" smtClean="0">
                <a:solidFill>
                  <a:srgbClr val="000000"/>
                </a:solidFill>
                <a:latin typeface="Cambria Math" panose="02040503050406030204" pitchFamily="18" charset="0"/>
              </a:rPr>
              <a:t>median       count</a:t>
            </a:r>
            <a:endParaRPr lang="fr-FR" sz="800" b="1" dirty="0">
              <a:solidFill>
                <a:srgbClr val="000000"/>
              </a:solidFill>
              <a:latin typeface="Cambria Math" panose="02040503050406030204" pitchFamily="18" charset="0"/>
            </a:endParaRPr>
          </a:p>
          <a:p>
            <a:r>
              <a:rPr lang="fr-FR" sz="800" dirty="0">
                <a:latin typeface="Cambria Math" panose="02040503050406030204" pitchFamily="18" charset="0"/>
              </a:rPr>
              <a:t>  </a:t>
            </a:r>
            <a:r>
              <a:rPr lang="fr-FR" sz="800" dirty="0" smtClean="0">
                <a:latin typeface="Cambria Math" panose="02040503050406030204" pitchFamily="18" charset="0"/>
              </a:rPr>
              <a:t>  </a:t>
            </a:r>
            <a:r>
              <a:rPr lang="fr-FR" sz="800" b="1" dirty="0" smtClean="0">
                <a:solidFill>
                  <a:srgbClr val="000000"/>
                </a:solidFill>
                <a:latin typeface="Cambria Math" panose="02040503050406030204" pitchFamily="18" charset="0"/>
              </a:rPr>
              <a:t>zone       layer</a:t>
            </a:r>
            <a:endParaRPr lang="fr-FR" sz="800" b="1" dirty="0">
              <a:solidFill>
                <a:srgbClr val="000000"/>
              </a:solidFill>
              <a:latin typeface="Cambria Math" panose="02040503050406030204" pitchFamily="18" charset="0"/>
            </a:endParaRPr>
          </a:p>
          <a:p>
            <a:r>
              <a:rPr lang="fr-FR" sz="800" b="1" dirty="0">
                <a:solidFill>
                  <a:srgbClr val="000000"/>
                </a:solidFill>
                <a:latin typeface="Cambria Math" panose="02040503050406030204" pitchFamily="18" charset="0"/>
              </a:rPr>
              <a:t>zone_1</a:t>
            </a:r>
            <a:r>
              <a:rPr lang="fr-FR" sz="800" dirty="0">
                <a:solidFill>
                  <a:srgbClr val="000000"/>
                </a:solidFill>
                <a:latin typeface="Cambria Math" panose="02040503050406030204" pitchFamily="18" charset="0"/>
              </a:rPr>
              <a:t>       </a:t>
            </a:r>
            <a:r>
              <a:rPr lang="fr-FR" sz="800" dirty="0" smtClean="0">
                <a:solidFill>
                  <a:srgbClr val="000000"/>
                </a:solidFill>
                <a:latin typeface="Cambria Math" panose="02040503050406030204" pitchFamily="18" charset="0"/>
              </a:rPr>
              <a:t>       </a:t>
            </a:r>
            <a:r>
              <a:rPr lang="fr-FR" sz="800" dirty="0" smtClean="0">
                <a:solidFill>
                  <a:srgbClr val="0000CF"/>
                </a:solidFill>
                <a:latin typeface="Cambria Math" panose="02040503050406030204" pitchFamily="18" charset="0"/>
              </a:rPr>
              <a:t>4     </a:t>
            </a:r>
            <a:r>
              <a:rPr lang="fr-FR" sz="800" dirty="0">
                <a:solidFill>
                  <a:srgbClr val="CE5C00"/>
                </a:solidFill>
                <a:latin typeface="Cambria Math" panose="02040503050406030204" pitchFamily="18" charset="0"/>
              </a:rPr>
              <a:t>-</a:t>
            </a:r>
            <a:r>
              <a:rPr lang="fr-FR" sz="800" dirty="0">
                <a:solidFill>
                  <a:srgbClr val="0000CF"/>
                </a:solidFill>
                <a:latin typeface="Cambria Math" panose="02040503050406030204" pitchFamily="18" charset="0"/>
              </a:rPr>
              <a:t>8.149744 </a:t>
            </a:r>
            <a:r>
              <a:rPr lang="fr-FR" sz="800" dirty="0" smtClean="0">
                <a:solidFill>
                  <a:srgbClr val="0000CF"/>
                </a:solidFill>
                <a:latin typeface="Cambria Math" panose="02040503050406030204" pitchFamily="18" charset="0"/>
              </a:rPr>
              <a:t>    </a:t>
            </a:r>
            <a:r>
              <a:rPr lang="fr-FR" sz="800" dirty="0" smtClean="0">
                <a:solidFill>
                  <a:srgbClr val="CE5C00"/>
                </a:solidFill>
                <a:latin typeface="Cambria Math" panose="02040503050406030204" pitchFamily="18" charset="0"/>
              </a:rPr>
              <a:t>-</a:t>
            </a:r>
            <a:r>
              <a:rPr lang="fr-FR" sz="800" dirty="0" smtClean="0">
                <a:solidFill>
                  <a:srgbClr val="0000CF"/>
                </a:solidFill>
                <a:latin typeface="Cambria Math" panose="02040503050406030204" pitchFamily="18" charset="0"/>
              </a:rPr>
              <a:t>5.410453      </a:t>
            </a:r>
            <a:r>
              <a:rPr lang="fr-FR" sz="800" dirty="0" smtClean="0">
                <a:solidFill>
                  <a:srgbClr val="CE5C00"/>
                </a:solidFill>
                <a:latin typeface="Cambria Math" panose="02040503050406030204" pitchFamily="18" charset="0"/>
              </a:rPr>
              <a:t>-</a:t>
            </a:r>
            <a:r>
              <a:rPr lang="fr-FR" sz="800" dirty="0" smtClean="0">
                <a:solidFill>
                  <a:srgbClr val="0000CF"/>
                </a:solidFill>
                <a:latin typeface="Cambria Math" panose="02040503050406030204" pitchFamily="18" charset="0"/>
              </a:rPr>
              <a:t>10.09991     </a:t>
            </a:r>
            <a:r>
              <a:rPr lang="fr-FR" sz="800" dirty="0" smtClean="0">
                <a:solidFill>
                  <a:srgbClr val="CE5C00"/>
                </a:solidFill>
                <a:latin typeface="Cambria Math" panose="02040503050406030204" pitchFamily="18" charset="0"/>
              </a:rPr>
              <a:t>-</a:t>
            </a:r>
            <a:r>
              <a:rPr lang="fr-FR" sz="800" dirty="0" smtClean="0">
                <a:solidFill>
                  <a:srgbClr val="0000CF"/>
                </a:solidFill>
                <a:latin typeface="Cambria Math" panose="02040503050406030204" pitchFamily="18" charset="0"/>
              </a:rPr>
              <a:t>8.305706          248</a:t>
            </a:r>
          </a:p>
          <a:p>
            <a:r>
              <a:rPr lang="fr-FR" sz="800" dirty="0" smtClean="0">
                <a:latin typeface="Cambria Math" panose="02040503050406030204" pitchFamily="18" charset="0"/>
              </a:rPr>
              <a:t>                           </a:t>
            </a:r>
            <a:r>
              <a:rPr lang="fr-FR" sz="800" dirty="0" smtClean="0">
                <a:solidFill>
                  <a:srgbClr val="0000CF"/>
                </a:solidFill>
                <a:latin typeface="Cambria Math" panose="02040503050406030204" pitchFamily="18" charset="0"/>
              </a:rPr>
              <a:t>5     </a:t>
            </a:r>
            <a:r>
              <a:rPr lang="fr-FR" sz="800" dirty="0" smtClean="0">
                <a:solidFill>
                  <a:srgbClr val="CE5C00"/>
                </a:solidFill>
                <a:latin typeface="Cambria Math" panose="02040503050406030204" pitchFamily="18" charset="0"/>
              </a:rPr>
              <a:t>-</a:t>
            </a:r>
            <a:r>
              <a:rPr lang="fr-FR" sz="800" dirty="0" smtClean="0">
                <a:solidFill>
                  <a:srgbClr val="0000CF"/>
                </a:solidFill>
                <a:latin typeface="Cambria Math" panose="02040503050406030204" pitchFamily="18" charset="0"/>
              </a:rPr>
              <a:t>5.265238     </a:t>
            </a:r>
            <a:r>
              <a:rPr lang="fr-FR" sz="800" dirty="0" smtClean="0">
                <a:solidFill>
                  <a:srgbClr val="CE5C00"/>
                </a:solidFill>
                <a:latin typeface="Cambria Math" panose="02040503050406030204" pitchFamily="18" charset="0"/>
              </a:rPr>
              <a:t>-</a:t>
            </a:r>
            <a:r>
              <a:rPr lang="fr-FR" sz="800" dirty="0" smtClean="0">
                <a:solidFill>
                  <a:srgbClr val="0000CF"/>
                </a:solidFill>
                <a:latin typeface="Cambria Math" panose="02040503050406030204" pitchFamily="18" charset="0"/>
              </a:rPr>
              <a:t>4.309170      </a:t>
            </a:r>
            <a:r>
              <a:rPr lang="fr-FR" sz="800" dirty="0" smtClean="0">
                <a:solidFill>
                  <a:srgbClr val="CE5C00"/>
                </a:solidFill>
                <a:latin typeface="Cambria Math" panose="02040503050406030204" pitchFamily="18" charset="0"/>
              </a:rPr>
              <a:t>-</a:t>
            </a:r>
            <a:r>
              <a:rPr lang="fr-FR" sz="800" dirty="0" smtClean="0">
                <a:solidFill>
                  <a:srgbClr val="0000CF"/>
                </a:solidFill>
                <a:latin typeface="Cambria Math" panose="02040503050406030204" pitchFamily="18" charset="0"/>
              </a:rPr>
              <a:t>6.595892      </a:t>
            </a:r>
            <a:r>
              <a:rPr lang="fr-FR" sz="800" dirty="0" smtClean="0">
                <a:solidFill>
                  <a:srgbClr val="CE5C00"/>
                </a:solidFill>
                <a:latin typeface="Cambria Math" panose="02040503050406030204" pitchFamily="18" charset="0"/>
              </a:rPr>
              <a:t>-</a:t>
            </a:r>
            <a:r>
              <a:rPr lang="fr-FR" sz="800" dirty="0" smtClean="0">
                <a:solidFill>
                  <a:srgbClr val="0000CF"/>
                </a:solidFill>
                <a:latin typeface="Cambria Math" panose="02040503050406030204" pitchFamily="18" charset="0"/>
              </a:rPr>
              <a:t>5.069354         248</a:t>
            </a:r>
          </a:p>
          <a:p>
            <a:r>
              <a:rPr lang="fr-FR" sz="800" dirty="0" smtClean="0">
                <a:latin typeface="Cambria Math" panose="02040503050406030204" pitchFamily="18" charset="0"/>
              </a:rPr>
              <a:t>                           </a:t>
            </a:r>
            <a:r>
              <a:rPr lang="fr-FR" sz="800" dirty="0" smtClean="0">
                <a:solidFill>
                  <a:srgbClr val="0000CF"/>
                </a:solidFill>
                <a:latin typeface="Cambria Math" panose="02040503050406030204" pitchFamily="18" charset="0"/>
              </a:rPr>
              <a:t>6     </a:t>
            </a:r>
            <a:r>
              <a:rPr lang="fr-FR" sz="800" dirty="0">
                <a:solidFill>
                  <a:srgbClr val="CE5C00"/>
                </a:solidFill>
                <a:latin typeface="Cambria Math" panose="02040503050406030204" pitchFamily="18" charset="0"/>
              </a:rPr>
              <a:t>-</a:t>
            </a:r>
            <a:r>
              <a:rPr lang="fr-FR" sz="800" dirty="0">
                <a:solidFill>
                  <a:srgbClr val="0000CF"/>
                </a:solidFill>
                <a:latin typeface="Cambria Math" panose="02040503050406030204" pitchFamily="18" charset="0"/>
              </a:rPr>
              <a:t>1.560817  </a:t>
            </a:r>
            <a:r>
              <a:rPr lang="fr-FR" sz="800" dirty="0" smtClean="0">
                <a:solidFill>
                  <a:srgbClr val="0000CF"/>
                </a:solidFill>
                <a:latin typeface="Cambria Math" panose="02040503050406030204" pitchFamily="18" charset="0"/>
              </a:rPr>
              <a:t>    0.787567      </a:t>
            </a:r>
            <a:r>
              <a:rPr lang="fr-FR" sz="800" dirty="0" smtClean="0">
                <a:solidFill>
                  <a:srgbClr val="CE5C00"/>
                </a:solidFill>
                <a:latin typeface="Cambria Math" panose="02040503050406030204" pitchFamily="18" charset="0"/>
              </a:rPr>
              <a:t>-</a:t>
            </a:r>
            <a:r>
              <a:rPr lang="fr-FR" sz="800" dirty="0">
                <a:solidFill>
                  <a:srgbClr val="0000CF"/>
                </a:solidFill>
                <a:latin typeface="Cambria Math" panose="02040503050406030204" pitchFamily="18" charset="0"/>
              </a:rPr>
              <a:t>3.063038 </a:t>
            </a:r>
            <a:r>
              <a:rPr lang="fr-FR" sz="800" dirty="0" smtClean="0">
                <a:solidFill>
                  <a:srgbClr val="0000CF"/>
                </a:solidFill>
                <a:latin typeface="Cambria Math" panose="02040503050406030204" pitchFamily="18" charset="0"/>
              </a:rPr>
              <a:t>     </a:t>
            </a:r>
            <a:r>
              <a:rPr lang="fr-FR" sz="800" dirty="0" smtClean="0">
                <a:solidFill>
                  <a:srgbClr val="CE5C00"/>
                </a:solidFill>
                <a:latin typeface="Cambria Math" panose="02040503050406030204" pitchFamily="18" charset="0"/>
              </a:rPr>
              <a:t>-</a:t>
            </a:r>
            <a:r>
              <a:rPr lang="fr-FR" sz="800" dirty="0">
                <a:solidFill>
                  <a:srgbClr val="0000CF"/>
                </a:solidFill>
                <a:latin typeface="Cambria Math" panose="02040503050406030204" pitchFamily="18" charset="0"/>
              </a:rPr>
              <a:t>1.679531    </a:t>
            </a:r>
            <a:r>
              <a:rPr lang="fr-FR" sz="800" dirty="0" smtClean="0">
                <a:solidFill>
                  <a:srgbClr val="0000CF"/>
                </a:solidFill>
                <a:latin typeface="Cambria Math" panose="02040503050406030204" pitchFamily="18" charset="0"/>
              </a:rPr>
              <a:t>      248</a:t>
            </a:r>
            <a:endParaRPr lang="fr-FR" sz="800" dirty="0">
              <a:solidFill>
                <a:srgbClr val="0000CF"/>
              </a:solidFill>
              <a:latin typeface="Cambria Math" panose="02040503050406030204" pitchFamily="18" charset="0"/>
            </a:endParaRPr>
          </a:p>
          <a:p>
            <a:r>
              <a:rPr lang="fr-FR" sz="800" b="1" dirty="0">
                <a:solidFill>
                  <a:srgbClr val="000000"/>
                </a:solidFill>
                <a:latin typeface="Cambria Math" panose="02040503050406030204" pitchFamily="18" charset="0"/>
              </a:rPr>
              <a:t>zone_2 </a:t>
            </a:r>
            <a:r>
              <a:rPr lang="fr-FR" sz="800" dirty="0">
                <a:solidFill>
                  <a:srgbClr val="000000"/>
                </a:solidFill>
                <a:latin typeface="Cambria Math" panose="02040503050406030204" pitchFamily="18" charset="0"/>
              </a:rPr>
              <a:t>     </a:t>
            </a:r>
            <a:r>
              <a:rPr lang="fr-FR" sz="800" dirty="0" smtClean="0">
                <a:solidFill>
                  <a:srgbClr val="000000"/>
                </a:solidFill>
                <a:latin typeface="Cambria Math" panose="02040503050406030204" pitchFamily="18" charset="0"/>
              </a:rPr>
              <a:t>        </a:t>
            </a:r>
            <a:r>
              <a:rPr lang="fr-FR" sz="800" dirty="0">
                <a:solidFill>
                  <a:srgbClr val="0000CF"/>
                </a:solidFill>
                <a:latin typeface="Cambria Math" panose="02040503050406030204" pitchFamily="18" charset="0"/>
              </a:rPr>
              <a:t>4     </a:t>
            </a:r>
            <a:r>
              <a:rPr lang="fr-FR" sz="800" dirty="0">
                <a:solidFill>
                  <a:srgbClr val="CE5C00"/>
                </a:solidFill>
                <a:latin typeface="Cambria Math" panose="02040503050406030204" pitchFamily="18" charset="0"/>
              </a:rPr>
              <a:t>-</a:t>
            </a:r>
            <a:r>
              <a:rPr lang="fr-FR" sz="800" dirty="0" smtClean="0">
                <a:solidFill>
                  <a:srgbClr val="0000CF"/>
                </a:solidFill>
                <a:latin typeface="Cambria Math" panose="02040503050406030204" pitchFamily="18" charset="0"/>
              </a:rPr>
              <a:t>5.496122     </a:t>
            </a:r>
            <a:r>
              <a:rPr lang="fr-FR" sz="800" dirty="0">
                <a:solidFill>
                  <a:srgbClr val="CE5C00"/>
                </a:solidFill>
                <a:latin typeface="Cambria Math" panose="02040503050406030204" pitchFamily="18" charset="0"/>
              </a:rPr>
              <a:t>-</a:t>
            </a:r>
            <a:r>
              <a:rPr lang="fr-FR" sz="800" dirty="0">
                <a:solidFill>
                  <a:srgbClr val="0000CF"/>
                </a:solidFill>
                <a:latin typeface="Cambria Math" panose="02040503050406030204" pitchFamily="18" charset="0"/>
              </a:rPr>
              <a:t>4.071486  </a:t>
            </a:r>
            <a:r>
              <a:rPr lang="fr-FR" sz="800" dirty="0" smtClean="0">
                <a:solidFill>
                  <a:srgbClr val="0000CF"/>
                </a:solidFill>
                <a:latin typeface="Cambria Math" panose="02040503050406030204" pitchFamily="18" charset="0"/>
              </a:rPr>
              <a:t>    </a:t>
            </a:r>
            <a:r>
              <a:rPr lang="fr-FR" sz="800" dirty="0" smtClean="0">
                <a:solidFill>
                  <a:srgbClr val="CE5C00"/>
                </a:solidFill>
                <a:latin typeface="Cambria Math" panose="02040503050406030204" pitchFamily="18" charset="0"/>
              </a:rPr>
              <a:t>-</a:t>
            </a:r>
            <a:r>
              <a:rPr lang="fr-FR" sz="800" dirty="0" smtClean="0">
                <a:solidFill>
                  <a:srgbClr val="0000CF"/>
                </a:solidFill>
                <a:latin typeface="Cambria Math" panose="02040503050406030204" pitchFamily="18" charset="0"/>
              </a:rPr>
              <a:t>6.828264     </a:t>
            </a:r>
            <a:r>
              <a:rPr lang="fr-FR" sz="800" dirty="0">
                <a:solidFill>
                  <a:srgbClr val="CE5C00"/>
                </a:solidFill>
                <a:latin typeface="Cambria Math" panose="02040503050406030204" pitchFamily="18" charset="0"/>
              </a:rPr>
              <a:t>-</a:t>
            </a:r>
            <a:r>
              <a:rPr lang="fr-FR" sz="800" dirty="0">
                <a:solidFill>
                  <a:srgbClr val="0000CF"/>
                </a:solidFill>
                <a:latin typeface="Cambria Math" panose="02040503050406030204" pitchFamily="18" charset="0"/>
              </a:rPr>
              <a:t>5.448943    </a:t>
            </a:r>
            <a:r>
              <a:rPr lang="fr-FR" sz="800" dirty="0" smtClean="0">
                <a:solidFill>
                  <a:srgbClr val="0000CF"/>
                </a:solidFill>
                <a:latin typeface="Cambria Math" panose="02040503050406030204" pitchFamily="18" charset="0"/>
              </a:rPr>
              <a:t>      252</a:t>
            </a:r>
            <a:endParaRPr lang="fr-FR" sz="800" dirty="0">
              <a:solidFill>
                <a:srgbClr val="0000CF"/>
              </a:solidFill>
              <a:latin typeface="Cambria Math" panose="02040503050406030204" pitchFamily="18" charset="0"/>
            </a:endParaRPr>
          </a:p>
          <a:p>
            <a:r>
              <a:rPr lang="fr-FR" sz="800" dirty="0">
                <a:latin typeface="Cambria Math" panose="02040503050406030204" pitchFamily="18" charset="0"/>
              </a:rPr>
              <a:t>             </a:t>
            </a:r>
            <a:r>
              <a:rPr lang="fr-FR" sz="800" dirty="0" smtClean="0">
                <a:latin typeface="Cambria Math" panose="02040503050406030204" pitchFamily="18" charset="0"/>
              </a:rPr>
              <a:t>              </a:t>
            </a:r>
            <a:r>
              <a:rPr lang="fr-FR" sz="800" dirty="0" smtClean="0">
                <a:solidFill>
                  <a:srgbClr val="0000CF"/>
                </a:solidFill>
                <a:latin typeface="Cambria Math" panose="02040503050406030204" pitchFamily="18" charset="0"/>
              </a:rPr>
              <a:t>5     </a:t>
            </a:r>
            <a:r>
              <a:rPr lang="fr-FR" sz="800" dirty="0">
                <a:solidFill>
                  <a:srgbClr val="CE5C00"/>
                </a:solidFill>
                <a:latin typeface="Cambria Math" panose="02040503050406030204" pitchFamily="18" charset="0"/>
              </a:rPr>
              <a:t>-</a:t>
            </a:r>
            <a:r>
              <a:rPr lang="fr-FR" sz="800" dirty="0" smtClean="0">
                <a:solidFill>
                  <a:srgbClr val="0000CF"/>
                </a:solidFill>
                <a:latin typeface="Cambria Math" panose="02040503050406030204" pitchFamily="18" charset="0"/>
              </a:rPr>
              <a:t>5.160981     </a:t>
            </a:r>
            <a:r>
              <a:rPr lang="fr-FR" sz="800" dirty="0">
                <a:solidFill>
                  <a:srgbClr val="CE5C00"/>
                </a:solidFill>
                <a:latin typeface="Cambria Math" panose="02040503050406030204" pitchFamily="18" charset="0"/>
              </a:rPr>
              <a:t>-</a:t>
            </a:r>
            <a:r>
              <a:rPr lang="fr-FR" sz="800" dirty="0">
                <a:solidFill>
                  <a:srgbClr val="0000CF"/>
                </a:solidFill>
                <a:latin typeface="Cambria Math" panose="02040503050406030204" pitchFamily="18" charset="0"/>
              </a:rPr>
              <a:t>4.938714  </a:t>
            </a:r>
            <a:r>
              <a:rPr lang="fr-FR" sz="800" dirty="0" smtClean="0">
                <a:solidFill>
                  <a:srgbClr val="0000CF"/>
                </a:solidFill>
                <a:latin typeface="Cambria Math" panose="02040503050406030204" pitchFamily="18" charset="0"/>
              </a:rPr>
              <a:t>    </a:t>
            </a:r>
            <a:r>
              <a:rPr lang="fr-FR" sz="800" dirty="0" smtClean="0">
                <a:solidFill>
                  <a:srgbClr val="CE5C00"/>
                </a:solidFill>
                <a:latin typeface="Cambria Math" panose="02040503050406030204" pitchFamily="18" charset="0"/>
              </a:rPr>
              <a:t>-</a:t>
            </a:r>
            <a:r>
              <a:rPr lang="fr-FR" sz="800" dirty="0">
                <a:solidFill>
                  <a:srgbClr val="0000CF"/>
                </a:solidFill>
                <a:latin typeface="Cambria Math" panose="02040503050406030204" pitchFamily="18" charset="0"/>
              </a:rPr>
              <a:t>5.298406 </a:t>
            </a:r>
            <a:r>
              <a:rPr lang="fr-FR" sz="800" dirty="0" smtClean="0">
                <a:solidFill>
                  <a:srgbClr val="0000CF"/>
                </a:solidFill>
                <a:latin typeface="Cambria Math" panose="02040503050406030204" pitchFamily="18" charset="0"/>
              </a:rPr>
              <a:t>    </a:t>
            </a:r>
            <a:r>
              <a:rPr lang="fr-FR" sz="800" dirty="0" smtClean="0">
                <a:solidFill>
                  <a:srgbClr val="CE5C00"/>
                </a:solidFill>
                <a:latin typeface="Cambria Math" panose="02040503050406030204" pitchFamily="18" charset="0"/>
              </a:rPr>
              <a:t>-</a:t>
            </a:r>
            <a:r>
              <a:rPr lang="fr-FR" sz="800" dirty="0">
                <a:solidFill>
                  <a:srgbClr val="0000CF"/>
                </a:solidFill>
                <a:latin typeface="Cambria Math" panose="02040503050406030204" pitchFamily="18" charset="0"/>
              </a:rPr>
              <a:t>5.173636    </a:t>
            </a:r>
            <a:r>
              <a:rPr lang="fr-FR" sz="800" dirty="0" smtClean="0">
                <a:solidFill>
                  <a:srgbClr val="0000CF"/>
                </a:solidFill>
                <a:latin typeface="Cambria Math" panose="02040503050406030204" pitchFamily="18" charset="0"/>
              </a:rPr>
              <a:t>      252</a:t>
            </a:r>
            <a:endParaRPr lang="fr-FR" sz="800" dirty="0">
              <a:solidFill>
                <a:srgbClr val="0000CF"/>
              </a:solidFill>
              <a:latin typeface="Cambria Math" panose="02040503050406030204" pitchFamily="18" charset="0"/>
            </a:endParaRPr>
          </a:p>
          <a:p>
            <a:r>
              <a:rPr lang="fr-FR" sz="800" dirty="0">
                <a:latin typeface="Cambria Math" panose="02040503050406030204" pitchFamily="18" charset="0"/>
              </a:rPr>
              <a:t>             </a:t>
            </a:r>
            <a:r>
              <a:rPr lang="fr-FR" sz="800" dirty="0" smtClean="0">
                <a:latin typeface="Cambria Math" panose="02040503050406030204" pitchFamily="18" charset="0"/>
              </a:rPr>
              <a:t>              </a:t>
            </a:r>
            <a:r>
              <a:rPr lang="fr-FR" sz="800" dirty="0" smtClean="0">
                <a:solidFill>
                  <a:srgbClr val="0000CF"/>
                </a:solidFill>
                <a:latin typeface="Cambria Math" panose="02040503050406030204" pitchFamily="18" charset="0"/>
              </a:rPr>
              <a:t>6     </a:t>
            </a:r>
            <a:r>
              <a:rPr lang="fr-FR" sz="800" dirty="0">
                <a:solidFill>
                  <a:srgbClr val="CE5C00"/>
                </a:solidFill>
                <a:latin typeface="Cambria Math" panose="02040503050406030204" pitchFamily="18" charset="0"/>
              </a:rPr>
              <a:t>-</a:t>
            </a:r>
            <a:r>
              <a:rPr lang="fr-FR" sz="800" dirty="0" smtClean="0">
                <a:solidFill>
                  <a:srgbClr val="0000CF"/>
                </a:solidFill>
                <a:latin typeface="Cambria Math" panose="02040503050406030204" pitchFamily="18" charset="0"/>
              </a:rPr>
              <a:t>4.651940     </a:t>
            </a:r>
            <a:r>
              <a:rPr lang="fr-FR" sz="800" dirty="0">
                <a:solidFill>
                  <a:srgbClr val="CE5C00"/>
                </a:solidFill>
                <a:latin typeface="Cambria Math" panose="02040503050406030204" pitchFamily="18" charset="0"/>
              </a:rPr>
              <a:t>-</a:t>
            </a:r>
            <a:r>
              <a:rPr lang="fr-FR" sz="800" dirty="0">
                <a:solidFill>
                  <a:srgbClr val="0000CF"/>
                </a:solidFill>
                <a:latin typeface="Cambria Math" panose="02040503050406030204" pitchFamily="18" charset="0"/>
              </a:rPr>
              <a:t>3.820861  </a:t>
            </a:r>
            <a:r>
              <a:rPr lang="fr-FR" sz="800" dirty="0" smtClean="0">
                <a:solidFill>
                  <a:srgbClr val="0000CF"/>
                </a:solidFill>
                <a:latin typeface="Cambria Math" panose="02040503050406030204" pitchFamily="18" charset="0"/>
              </a:rPr>
              <a:t>    </a:t>
            </a:r>
            <a:r>
              <a:rPr lang="fr-FR" sz="800" dirty="0" smtClean="0">
                <a:solidFill>
                  <a:srgbClr val="CE5C00"/>
                </a:solidFill>
                <a:latin typeface="Cambria Math" panose="02040503050406030204" pitchFamily="18" charset="0"/>
              </a:rPr>
              <a:t>-</a:t>
            </a:r>
            <a:r>
              <a:rPr lang="fr-FR" sz="800" dirty="0" smtClean="0">
                <a:solidFill>
                  <a:srgbClr val="0000CF"/>
                </a:solidFill>
                <a:latin typeface="Cambria Math" panose="02040503050406030204" pitchFamily="18" charset="0"/>
              </a:rPr>
              <a:t>5.156963     </a:t>
            </a:r>
            <a:r>
              <a:rPr lang="fr-FR" sz="800" dirty="0">
                <a:solidFill>
                  <a:srgbClr val="CE5C00"/>
                </a:solidFill>
                <a:latin typeface="Cambria Math" panose="02040503050406030204" pitchFamily="18" charset="0"/>
              </a:rPr>
              <a:t>-</a:t>
            </a:r>
            <a:r>
              <a:rPr lang="fr-FR" sz="800" dirty="0">
                <a:solidFill>
                  <a:srgbClr val="0000CF"/>
                </a:solidFill>
                <a:latin typeface="Cambria Math" panose="02040503050406030204" pitchFamily="18" charset="0"/>
              </a:rPr>
              <a:t>4.766032    </a:t>
            </a:r>
            <a:r>
              <a:rPr lang="fr-FR" sz="800" dirty="0" smtClean="0">
                <a:solidFill>
                  <a:srgbClr val="0000CF"/>
                </a:solidFill>
                <a:latin typeface="Cambria Math" panose="02040503050406030204" pitchFamily="18" charset="0"/>
              </a:rPr>
              <a:t>      252</a:t>
            </a:r>
            <a:endParaRPr lang="fr-FR" sz="800" dirty="0"/>
          </a:p>
        </p:txBody>
      </p:sp>
      <p:sp>
        <p:nvSpPr>
          <p:cNvPr id="17" name="Rectangle 16"/>
          <p:cNvSpPr/>
          <p:nvPr/>
        </p:nvSpPr>
        <p:spPr>
          <a:xfrm>
            <a:off x="461778" y="1797743"/>
            <a:ext cx="4395587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50" dirty="0">
                <a:solidFill>
                  <a:srgbClr val="000000"/>
                </a:solidFill>
                <a:latin typeface="Cambria Math" panose="02040503050406030204" pitchFamily="18" charset="0"/>
              </a:rPr>
              <a:t>mf</a:t>
            </a:r>
            <a:r>
              <a:rPr lang="fr-FR" sz="1050" dirty="0">
                <a:solidFill>
                  <a:srgbClr val="CE5C00"/>
                </a:solidFill>
                <a:latin typeface="Cambria Math" panose="02040503050406030204" pitchFamily="18" charset="0"/>
              </a:rPr>
              <a:t>.</a:t>
            </a:r>
            <a:r>
              <a:rPr lang="fr-FR" sz="1050" b="1" dirty="0">
                <a:solidFill>
                  <a:srgbClr val="000000"/>
                </a:solidFill>
                <a:latin typeface="Cambria Math" panose="02040503050406030204" pitchFamily="18" charset="0"/>
              </a:rPr>
              <a:t>zonal_stats</a:t>
            </a:r>
            <a:r>
              <a:rPr lang="fr-FR" sz="1050" dirty="0">
                <a:solidFill>
                  <a:srgbClr val="000000"/>
                </a:solidFill>
                <a:latin typeface="Cambria Math" panose="02040503050406030204" pitchFamily="18" charset="0"/>
              </a:rPr>
              <a:t>(stats, </a:t>
            </a:r>
            <a:r>
              <a:rPr lang="fr-FR" sz="1050" dirty="0" smtClean="0">
                <a:solidFill>
                  <a:srgbClr val="000000"/>
                </a:solidFill>
                <a:latin typeface="Cambria Math" panose="02040503050406030204" pitchFamily="18" charset="0"/>
              </a:rPr>
              <a:t> polygons</a:t>
            </a:r>
            <a:r>
              <a:rPr lang="fr-FR" sz="1050" dirty="0">
                <a:solidFill>
                  <a:srgbClr val="000000"/>
                </a:solidFill>
                <a:latin typeface="Cambria Math" panose="02040503050406030204" pitchFamily="18" charset="0"/>
              </a:rPr>
              <a:t>, </a:t>
            </a:r>
            <a:r>
              <a:rPr lang="fr-FR" sz="1050" dirty="0" smtClean="0">
                <a:solidFill>
                  <a:srgbClr val="000000"/>
                </a:solidFill>
                <a:latin typeface="Cambria Math" panose="02040503050406030204" pitchFamily="18" charset="0"/>
              </a:rPr>
              <a:t> layer</a:t>
            </a:r>
            <a:r>
              <a:rPr lang="fr-FR" sz="1050" dirty="0" smtClean="0">
                <a:solidFill>
                  <a:srgbClr val="CE5C00"/>
                </a:solidFill>
                <a:latin typeface="Cambria Math" panose="02040503050406030204" pitchFamily="18" charset="0"/>
              </a:rPr>
              <a:t>=</a:t>
            </a:r>
            <a:r>
              <a:rPr lang="fr-FR" sz="1050" dirty="0" smtClean="0">
                <a:solidFill>
                  <a:srgbClr val="3465A4"/>
                </a:solidFill>
                <a:latin typeface="Cambria Math" panose="02040503050406030204" pitchFamily="18" charset="0"/>
              </a:rPr>
              <a:t>None</a:t>
            </a:r>
            <a:r>
              <a:rPr lang="fr-FR" sz="1050" dirty="0">
                <a:solidFill>
                  <a:srgbClr val="000000"/>
                </a:solidFill>
                <a:latin typeface="Cambria Math" panose="02040503050406030204" pitchFamily="18" charset="0"/>
              </a:rPr>
              <a:t>, names </a:t>
            </a:r>
            <a:r>
              <a:rPr lang="fr-FR" sz="1050" dirty="0">
                <a:solidFill>
                  <a:srgbClr val="CE5C00"/>
                </a:solidFill>
                <a:latin typeface="Cambria Math" panose="02040503050406030204" pitchFamily="18" charset="0"/>
              </a:rPr>
              <a:t>= </a:t>
            </a:r>
            <a:r>
              <a:rPr lang="fr-FR" sz="1050" dirty="0">
                <a:solidFill>
                  <a:srgbClr val="3465A4"/>
                </a:solidFill>
                <a:latin typeface="Cambria Math" panose="02040503050406030204" pitchFamily="18" charset="0"/>
              </a:rPr>
              <a:t>None</a:t>
            </a:r>
            <a:r>
              <a:rPr lang="fr-FR" sz="1050" dirty="0">
                <a:solidFill>
                  <a:srgbClr val="000000"/>
                </a:solidFill>
                <a:latin typeface="Cambria Math" panose="02040503050406030204" pitchFamily="18" charset="0"/>
              </a:rPr>
              <a:t>, trans</a:t>
            </a:r>
            <a:r>
              <a:rPr lang="fr-FR" sz="1050" dirty="0">
                <a:solidFill>
                  <a:srgbClr val="CE5C00"/>
                </a:solidFill>
                <a:latin typeface="Cambria Math" panose="02040503050406030204" pitchFamily="18" charset="0"/>
              </a:rPr>
              <a:t>=</a:t>
            </a:r>
            <a:r>
              <a:rPr lang="fr-FR" sz="1050" dirty="0">
                <a:solidFill>
                  <a:srgbClr val="3465A4"/>
                </a:solidFill>
                <a:latin typeface="Cambria Math" panose="02040503050406030204" pitchFamily="18" charset="0"/>
              </a:rPr>
              <a:t>None</a:t>
            </a:r>
            <a:r>
              <a:rPr lang="fr-FR" sz="1050" dirty="0">
                <a:solidFill>
                  <a:srgbClr val="000000"/>
                </a:solidFill>
                <a:latin typeface="Cambria Math" panose="02040503050406030204" pitchFamily="18" charset="0"/>
              </a:rPr>
              <a:t>)</a:t>
            </a:r>
          </a:p>
        </p:txBody>
      </p:sp>
      <p:sp>
        <p:nvSpPr>
          <p:cNvPr id="16" name="Rectangle 15"/>
          <p:cNvSpPr/>
          <p:nvPr/>
        </p:nvSpPr>
        <p:spPr>
          <a:xfrm>
            <a:off x="6069920" y="785200"/>
            <a:ext cx="175047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200" dirty="0">
                <a:solidFill>
                  <a:srgbClr val="000000"/>
                </a:solidFill>
                <a:latin typeface="Cambria Math" panose="02040503050406030204" pitchFamily="18" charset="0"/>
              </a:rPr>
              <a:t>mm</a:t>
            </a:r>
            <a:r>
              <a:rPr lang="fr-FR" sz="1200" dirty="0">
                <a:solidFill>
                  <a:srgbClr val="CE5C00"/>
                </a:solidFill>
                <a:latin typeface="Cambria Math" panose="02040503050406030204" pitchFamily="18" charset="0"/>
              </a:rPr>
              <a:t>.</a:t>
            </a:r>
            <a:r>
              <a:rPr lang="fr-FR" sz="1200" b="1" dirty="0">
                <a:solidFill>
                  <a:srgbClr val="000000"/>
                </a:solidFill>
                <a:latin typeface="Cambria Math" panose="02040503050406030204" pitchFamily="18" charset="0"/>
              </a:rPr>
              <a:t>load_prop</a:t>
            </a:r>
            <a:r>
              <a:rPr lang="fr-FR" sz="1200" dirty="0">
                <a:solidFill>
                  <a:srgbClr val="000000"/>
                </a:solidFill>
                <a:latin typeface="Cambria Math" panose="02040503050406030204" pitchFamily="18" charset="0"/>
              </a:rPr>
              <a:t>(</a:t>
            </a:r>
            <a:r>
              <a:rPr lang="fr-FR" sz="1200" dirty="0">
                <a:solidFill>
                  <a:srgbClr val="4E9A06"/>
                </a:solidFill>
                <a:latin typeface="Cambria Math" panose="02040503050406030204" pitchFamily="18" charset="0"/>
              </a:rPr>
              <a:t>'permh'</a:t>
            </a:r>
            <a:r>
              <a:rPr lang="fr-FR" sz="1200" dirty="0">
                <a:solidFill>
                  <a:srgbClr val="000000"/>
                </a:solidFill>
                <a:latin typeface="Cambria Math" panose="02040503050406030204" pitchFamily="18" charset="0"/>
              </a:rPr>
              <a:t>)</a:t>
            </a:r>
          </a:p>
        </p:txBody>
      </p:sp>
      <p:cxnSp>
        <p:nvCxnSpPr>
          <p:cNvPr id="18" name="Connecteur droit avec flèche 17"/>
          <p:cNvCxnSpPr/>
          <p:nvPr/>
        </p:nvCxnSpPr>
        <p:spPr>
          <a:xfrm>
            <a:off x="5709920" y="939483"/>
            <a:ext cx="3600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ZoneTexte 18"/>
          <p:cNvSpPr txBox="1"/>
          <p:nvPr/>
        </p:nvSpPr>
        <p:spPr>
          <a:xfrm>
            <a:off x="4523564" y="792894"/>
            <a:ext cx="121555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i="1" dirty="0" smtClean="0"/>
              <a:t>version utilisateur</a:t>
            </a:r>
            <a:endParaRPr lang="fr-FR" sz="1100" i="1" dirty="0"/>
          </a:p>
        </p:txBody>
      </p:sp>
    </p:spTree>
    <p:extLst>
      <p:ext uri="{BB962C8B-B14F-4D97-AF65-F5344CB8AC3E}">
        <p14:creationId xmlns:p14="http://schemas.microsoft.com/office/powerpoint/2010/main" val="2576920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AFF33B1D-BF6D-A644-83D0-588E6CB74E13}"/>
              </a:ext>
            </a:extLst>
          </p:cNvPr>
          <p:cNvSpPr txBox="1"/>
          <p:nvPr/>
        </p:nvSpPr>
        <p:spPr>
          <a:xfrm>
            <a:off x="0" y="0"/>
            <a:ext cx="39031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 smtClean="0">
                <a:latin typeface="+mj-lt"/>
              </a:rPr>
              <a:t>Propriétés non distribuées</a:t>
            </a:r>
            <a:endParaRPr lang="fr-FR" sz="2800" b="1" dirty="0">
              <a:latin typeface="+mj-lt"/>
            </a:endParaRPr>
          </a:p>
        </p:txBody>
      </p:sp>
      <p:cxnSp>
        <p:nvCxnSpPr>
          <p:cNvPr id="30" name="Connecteur droit 29"/>
          <p:cNvCxnSpPr/>
          <p:nvPr/>
        </p:nvCxnSpPr>
        <p:spPr>
          <a:xfrm flipV="1">
            <a:off x="477520" y="452120"/>
            <a:ext cx="2376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ZoneTexte 32"/>
          <p:cNvSpPr txBox="1"/>
          <p:nvPr/>
        </p:nvSpPr>
        <p:spPr>
          <a:xfrm>
            <a:off x="-50800" y="1598062"/>
            <a:ext cx="193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@ Attributs</a:t>
            </a:r>
            <a:endParaRPr lang="fr-FR" dirty="0"/>
          </a:p>
        </p:txBody>
      </p:sp>
      <p:sp>
        <p:nvSpPr>
          <p:cNvPr id="39" name="ZoneTexte 38"/>
          <p:cNvSpPr txBox="1"/>
          <p:nvPr/>
        </p:nvSpPr>
        <p:spPr>
          <a:xfrm>
            <a:off x="3624058" y="1598062"/>
            <a:ext cx="193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@ Fonctionalités</a:t>
            </a:r>
            <a:endParaRPr lang="fr-FR" dirty="0"/>
          </a:p>
        </p:txBody>
      </p:sp>
      <p:sp>
        <p:nvSpPr>
          <p:cNvPr id="8" name="Rectangle 7"/>
          <p:cNvSpPr/>
          <p:nvPr/>
        </p:nvSpPr>
        <p:spPr>
          <a:xfrm>
            <a:off x="36523" y="1967394"/>
            <a:ext cx="2216898" cy="30008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50" dirty="0" smtClean="0">
                <a:solidFill>
                  <a:srgbClr val="000000"/>
                </a:solidFill>
                <a:latin typeface="Cambria Math" panose="02040503050406030204" pitchFamily="18" charset="0"/>
              </a:rPr>
              <a:t>mp</a:t>
            </a:r>
            <a:r>
              <a:rPr lang="fr-FR" sz="1050" b="1" dirty="0" smtClean="0">
                <a:solidFill>
                  <a:srgbClr val="CE5C00"/>
                </a:solidFill>
                <a:latin typeface="Cambria Math" panose="02040503050406030204" pitchFamily="18" charset="0"/>
              </a:rPr>
              <a:t>.</a:t>
            </a:r>
            <a:r>
              <a:rPr lang="fr-FR" sz="1050" b="1" dirty="0" smtClean="0">
                <a:solidFill>
                  <a:srgbClr val="000000"/>
                </a:solidFill>
                <a:latin typeface="Cambria Math" panose="02040503050406030204" pitchFamily="18" charset="0"/>
              </a:rPr>
              <a:t>mm </a:t>
            </a:r>
            <a:r>
              <a:rPr lang="fr-FR" sz="1050" i="1" dirty="0">
                <a:solidFill>
                  <a:schemeClr val="accent2"/>
                </a:solidFill>
                <a:latin typeface="Cambria Math" panose="02040503050406030204" pitchFamily="18" charset="0"/>
              </a:rPr>
              <a:t>(MartheModel</a:t>
            </a:r>
            <a:r>
              <a:rPr lang="fr-FR" sz="1050" i="1" dirty="0" smtClean="0">
                <a:solidFill>
                  <a:schemeClr val="accent2"/>
                </a:solidFill>
                <a:latin typeface="Cambria Math" panose="02040503050406030204" pitchFamily="18" charset="0"/>
              </a:rPr>
              <a:t>)</a:t>
            </a:r>
            <a:endParaRPr lang="fr-FR" sz="1050" b="1" dirty="0">
              <a:solidFill>
                <a:srgbClr val="000000"/>
              </a:solidFill>
              <a:latin typeface="Cambria Math" panose="02040503050406030204" pitchFamily="18" charset="0"/>
            </a:endParaRPr>
          </a:p>
          <a:p>
            <a:endParaRPr lang="fr-FR" sz="1050" dirty="0">
              <a:latin typeface="Cambria Math" panose="02040503050406030204" pitchFamily="18" charset="0"/>
            </a:endParaRPr>
          </a:p>
          <a:p>
            <a:r>
              <a:rPr lang="fr-FR" sz="1050" dirty="0" smtClean="0">
                <a:solidFill>
                  <a:srgbClr val="000000"/>
                </a:solidFill>
                <a:latin typeface="Cambria Math" panose="02040503050406030204" pitchFamily="18" charset="0"/>
              </a:rPr>
              <a:t>mp</a:t>
            </a:r>
            <a:r>
              <a:rPr lang="fr-FR" sz="1050" b="1" dirty="0" smtClean="0">
                <a:solidFill>
                  <a:srgbClr val="CE5C00"/>
                </a:solidFill>
                <a:latin typeface="Cambria Math" panose="02040503050406030204" pitchFamily="18" charset="0"/>
              </a:rPr>
              <a:t>.</a:t>
            </a:r>
            <a:r>
              <a:rPr lang="fr-FR" sz="1050" b="1" dirty="0" smtClean="0">
                <a:solidFill>
                  <a:srgbClr val="000000"/>
                </a:solidFill>
                <a:latin typeface="Cambria Math" panose="02040503050406030204" pitchFamily="18" charset="0"/>
              </a:rPr>
              <a:t>nstep </a:t>
            </a:r>
            <a:r>
              <a:rPr lang="fr-FR" sz="1050" i="1" dirty="0" smtClean="0">
                <a:solidFill>
                  <a:schemeClr val="accent2"/>
                </a:solidFill>
                <a:latin typeface="Cambria Math" panose="02040503050406030204" pitchFamily="18" charset="0"/>
              </a:rPr>
              <a:t>(int)</a:t>
            </a:r>
          </a:p>
          <a:p>
            <a:endParaRPr lang="fr-FR" sz="1050" i="1" dirty="0" smtClean="0">
              <a:solidFill>
                <a:schemeClr val="accent2"/>
              </a:solidFill>
              <a:latin typeface="Cambria Math" panose="02040503050406030204" pitchFamily="18" charset="0"/>
            </a:endParaRPr>
          </a:p>
          <a:p>
            <a:r>
              <a:rPr lang="fr-FR" sz="1050" dirty="0">
                <a:solidFill>
                  <a:srgbClr val="000000"/>
                </a:solidFill>
                <a:latin typeface="Cambria Math" panose="02040503050406030204" pitchFamily="18" charset="0"/>
              </a:rPr>
              <a:t>mp</a:t>
            </a:r>
            <a:r>
              <a:rPr lang="fr-FR" sz="1050" b="1" dirty="0">
                <a:solidFill>
                  <a:srgbClr val="CE5C00"/>
                </a:solidFill>
                <a:latin typeface="Cambria Math" panose="02040503050406030204" pitchFamily="18" charset="0"/>
              </a:rPr>
              <a:t>.</a:t>
            </a:r>
            <a:r>
              <a:rPr lang="fr-FR" sz="1050" b="1" dirty="0">
                <a:solidFill>
                  <a:srgbClr val="000000"/>
                </a:solidFill>
                <a:latin typeface="Cambria Math" panose="02040503050406030204" pitchFamily="18" charset="0"/>
              </a:rPr>
              <a:t>pastp_file </a:t>
            </a:r>
            <a:r>
              <a:rPr lang="fr-FR" sz="1050" i="1" dirty="0">
                <a:solidFill>
                  <a:schemeClr val="accent2"/>
                </a:solidFill>
                <a:latin typeface="Cambria Math" panose="02040503050406030204" pitchFamily="18" charset="0"/>
              </a:rPr>
              <a:t>(str)</a:t>
            </a:r>
            <a:endParaRPr lang="fr-FR" sz="1050" b="1" dirty="0">
              <a:solidFill>
                <a:srgbClr val="000000"/>
              </a:solidFill>
              <a:latin typeface="Cambria Math" panose="02040503050406030204" pitchFamily="18" charset="0"/>
            </a:endParaRPr>
          </a:p>
          <a:p>
            <a:endParaRPr lang="fr-FR" sz="1050" dirty="0">
              <a:latin typeface="Cambria Math" panose="02040503050406030204" pitchFamily="18" charset="0"/>
            </a:endParaRPr>
          </a:p>
          <a:p>
            <a:r>
              <a:rPr lang="fr-FR" sz="1050" dirty="0" smtClean="0">
                <a:solidFill>
                  <a:srgbClr val="000000"/>
                </a:solidFill>
                <a:latin typeface="Cambria Math" panose="02040503050406030204" pitchFamily="18" charset="0"/>
              </a:rPr>
              <a:t>mp</a:t>
            </a:r>
            <a:r>
              <a:rPr lang="fr-FR" sz="1050" b="1" dirty="0" smtClean="0">
                <a:solidFill>
                  <a:srgbClr val="CE5C00"/>
                </a:solidFill>
                <a:latin typeface="Cambria Math" panose="02040503050406030204" pitchFamily="18" charset="0"/>
              </a:rPr>
              <a:t>.</a:t>
            </a:r>
            <a:r>
              <a:rPr lang="fr-FR" sz="1050" b="1" dirty="0" smtClean="0">
                <a:solidFill>
                  <a:srgbClr val="000000"/>
                </a:solidFill>
                <a:latin typeface="Cambria Math" panose="02040503050406030204" pitchFamily="18" charset="0"/>
              </a:rPr>
              <a:t>mode </a:t>
            </a:r>
            <a:r>
              <a:rPr lang="fr-FR" sz="1050" i="1" dirty="0">
                <a:solidFill>
                  <a:schemeClr val="accent2"/>
                </a:solidFill>
                <a:latin typeface="Cambria Math" panose="02040503050406030204" pitchFamily="18" charset="0"/>
              </a:rPr>
              <a:t>(str</a:t>
            </a:r>
            <a:r>
              <a:rPr lang="fr-FR" sz="1050" i="1" dirty="0" smtClean="0">
                <a:solidFill>
                  <a:schemeClr val="accent2"/>
                </a:solidFill>
                <a:latin typeface="Cambria Math" panose="02040503050406030204" pitchFamily="18" charset="0"/>
              </a:rPr>
              <a:t>)</a:t>
            </a:r>
          </a:p>
          <a:p>
            <a:endParaRPr lang="fr-FR" sz="1050" b="1" dirty="0">
              <a:solidFill>
                <a:srgbClr val="000000"/>
              </a:solidFill>
              <a:latin typeface="Cambria Math" panose="02040503050406030204" pitchFamily="18" charset="0"/>
            </a:endParaRPr>
          </a:p>
          <a:p>
            <a:endParaRPr lang="fr-FR" sz="1050" dirty="0">
              <a:latin typeface="Cambria Math" panose="02040503050406030204" pitchFamily="18" charset="0"/>
            </a:endParaRPr>
          </a:p>
          <a:p>
            <a:r>
              <a:rPr lang="fr-FR" sz="1050" dirty="0" smtClean="0">
                <a:solidFill>
                  <a:srgbClr val="000000"/>
                </a:solidFill>
                <a:latin typeface="Cambria Math" panose="02040503050406030204" pitchFamily="18" charset="0"/>
              </a:rPr>
              <a:t>mp</a:t>
            </a:r>
            <a:r>
              <a:rPr lang="fr-FR" sz="1050" b="1" dirty="0" smtClean="0">
                <a:solidFill>
                  <a:srgbClr val="CE5C00"/>
                </a:solidFill>
                <a:latin typeface="Cambria Math" panose="02040503050406030204" pitchFamily="18" charset="0"/>
              </a:rPr>
              <a:t>.</a:t>
            </a:r>
            <a:r>
              <a:rPr lang="fr-FR" sz="1050" b="1" dirty="0" smtClean="0">
                <a:solidFill>
                  <a:srgbClr val="000000"/>
                </a:solidFill>
                <a:latin typeface="Cambria Math" panose="02040503050406030204" pitchFamily="18" charset="0"/>
              </a:rPr>
              <a:t>prop_name </a:t>
            </a:r>
            <a:r>
              <a:rPr lang="fr-FR" sz="1050" i="1" dirty="0">
                <a:solidFill>
                  <a:schemeClr val="accent2"/>
                </a:solidFill>
                <a:latin typeface="Cambria Math" panose="02040503050406030204" pitchFamily="18" charset="0"/>
              </a:rPr>
              <a:t>(str</a:t>
            </a:r>
            <a:r>
              <a:rPr lang="fr-FR" sz="1050" i="1" dirty="0" smtClean="0">
                <a:solidFill>
                  <a:schemeClr val="accent2"/>
                </a:solidFill>
                <a:latin typeface="Cambria Math" panose="02040503050406030204" pitchFamily="18" charset="0"/>
              </a:rPr>
              <a:t>)</a:t>
            </a:r>
          </a:p>
          <a:p>
            <a:endParaRPr lang="fr-FR" sz="1050" b="1" dirty="0">
              <a:solidFill>
                <a:srgbClr val="000000"/>
              </a:solidFill>
              <a:latin typeface="Cambria Math" panose="02040503050406030204" pitchFamily="18" charset="0"/>
            </a:endParaRPr>
          </a:p>
          <a:p>
            <a:endParaRPr lang="fr-FR" sz="1050" dirty="0">
              <a:latin typeface="Cambria Math" panose="02040503050406030204" pitchFamily="18" charset="0"/>
            </a:endParaRPr>
          </a:p>
          <a:p>
            <a:r>
              <a:rPr lang="fr-FR" sz="1050" dirty="0" smtClean="0">
                <a:solidFill>
                  <a:srgbClr val="000000"/>
                </a:solidFill>
                <a:latin typeface="Cambria Math" panose="02040503050406030204" pitchFamily="18" charset="0"/>
              </a:rPr>
              <a:t>mp</a:t>
            </a:r>
            <a:r>
              <a:rPr lang="fr-FR" sz="1050" b="1" dirty="0" smtClean="0">
                <a:solidFill>
                  <a:srgbClr val="CE5C00"/>
                </a:solidFill>
                <a:latin typeface="Cambria Math" panose="02040503050406030204" pitchFamily="18" charset="0"/>
              </a:rPr>
              <a:t>.</a:t>
            </a:r>
            <a:r>
              <a:rPr lang="fr-FR" sz="1050" b="1" dirty="0" smtClean="0">
                <a:solidFill>
                  <a:srgbClr val="000000"/>
                </a:solidFill>
                <a:latin typeface="Cambria Math" panose="02040503050406030204" pitchFamily="18" charset="0"/>
              </a:rPr>
              <a:t>qtypes </a:t>
            </a:r>
            <a:r>
              <a:rPr lang="fr-FR" sz="1050" i="1" dirty="0" smtClean="0">
                <a:solidFill>
                  <a:schemeClr val="accent2"/>
                </a:solidFill>
                <a:latin typeface="Cambria Math" panose="02040503050406030204" pitchFamily="18" charset="0"/>
              </a:rPr>
              <a:t>(list)</a:t>
            </a:r>
          </a:p>
          <a:p>
            <a:endParaRPr lang="fr-FR" sz="1050" b="1" dirty="0">
              <a:solidFill>
                <a:srgbClr val="000000"/>
              </a:solidFill>
              <a:latin typeface="Cambria Math" panose="02040503050406030204" pitchFamily="18" charset="0"/>
            </a:endParaRPr>
          </a:p>
          <a:p>
            <a:endParaRPr lang="fr-FR" sz="1050" dirty="0">
              <a:latin typeface="Cambria Math" panose="02040503050406030204" pitchFamily="18" charset="0"/>
            </a:endParaRPr>
          </a:p>
          <a:p>
            <a:r>
              <a:rPr lang="fr-FR" sz="1050" dirty="0">
                <a:solidFill>
                  <a:srgbClr val="000000"/>
                </a:solidFill>
                <a:latin typeface="Cambria Math" panose="02040503050406030204" pitchFamily="18" charset="0"/>
              </a:rPr>
              <a:t>mp</a:t>
            </a:r>
            <a:r>
              <a:rPr lang="fr-FR" sz="1050" b="1" dirty="0">
                <a:solidFill>
                  <a:srgbClr val="CE5C00"/>
                </a:solidFill>
                <a:latin typeface="Cambria Math" panose="02040503050406030204" pitchFamily="18" charset="0"/>
              </a:rPr>
              <a:t>.</a:t>
            </a:r>
            <a:r>
              <a:rPr lang="fr-FR" sz="1050" b="1" dirty="0">
                <a:solidFill>
                  <a:srgbClr val="000000"/>
                </a:solidFill>
                <a:latin typeface="Cambria Math" panose="02040503050406030204" pitchFamily="18" charset="0"/>
              </a:rPr>
              <a:t>_</a:t>
            </a:r>
            <a:r>
              <a:rPr lang="fr-FR" sz="1050" b="1" dirty="0" smtClean="0">
                <a:solidFill>
                  <a:srgbClr val="000000"/>
                </a:solidFill>
                <a:latin typeface="Cambria Math" panose="02040503050406030204" pitchFamily="18" charset="0"/>
              </a:rPr>
              <a:t>proptype </a:t>
            </a:r>
            <a:r>
              <a:rPr lang="fr-FR" sz="1050" i="1" dirty="0">
                <a:solidFill>
                  <a:schemeClr val="accent2"/>
                </a:solidFill>
                <a:latin typeface="Cambria Math" panose="02040503050406030204" pitchFamily="18" charset="0"/>
              </a:rPr>
              <a:t>(str</a:t>
            </a:r>
            <a:r>
              <a:rPr lang="fr-FR" sz="1050" i="1" dirty="0" smtClean="0">
                <a:solidFill>
                  <a:schemeClr val="accent2"/>
                </a:solidFill>
                <a:latin typeface="Cambria Math" panose="02040503050406030204" pitchFamily="18" charset="0"/>
              </a:rPr>
              <a:t>)</a:t>
            </a:r>
          </a:p>
          <a:p>
            <a:endParaRPr lang="fr-FR" sz="1050" b="1" i="1" dirty="0">
              <a:solidFill>
                <a:schemeClr val="accent2"/>
              </a:solidFill>
              <a:latin typeface="Cambria Math" panose="02040503050406030204" pitchFamily="18" charset="0"/>
            </a:endParaRPr>
          </a:p>
          <a:p>
            <a:r>
              <a:rPr lang="fr-FR" sz="1050" dirty="0">
                <a:solidFill>
                  <a:srgbClr val="000000"/>
                </a:solidFill>
                <a:latin typeface="Cambria Math" panose="02040503050406030204" pitchFamily="18" charset="0"/>
              </a:rPr>
              <a:t>mp</a:t>
            </a:r>
            <a:r>
              <a:rPr lang="fr-FR" sz="1050" b="1" dirty="0">
                <a:solidFill>
                  <a:srgbClr val="CE5C00"/>
                </a:solidFill>
                <a:latin typeface="Cambria Math" panose="02040503050406030204" pitchFamily="18" charset="0"/>
              </a:rPr>
              <a:t>.</a:t>
            </a:r>
            <a:r>
              <a:rPr lang="fr-FR" sz="1050" b="1" dirty="0">
                <a:solidFill>
                  <a:srgbClr val="000000"/>
                </a:solidFill>
                <a:latin typeface="Cambria Math" panose="02040503050406030204" pitchFamily="18" charset="0"/>
              </a:rPr>
              <a:t>data </a:t>
            </a:r>
            <a:r>
              <a:rPr lang="fr-FR" sz="1050" i="1" dirty="0">
                <a:solidFill>
                  <a:schemeClr val="accent2"/>
                </a:solidFill>
                <a:latin typeface="Cambria Math" panose="02040503050406030204" pitchFamily="18" charset="0"/>
              </a:rPr>
              <a:t>(DataFrame</a:t>
            </a:r>
            <a:r>
              <a:rPr lang="fr-FR" sz="1050" i="1" dirty="0" smtClean="0">
                <a:solidFill>
                  <a:schemeClr val="accent2"/>
                </a:solidFill>
                <a:latin typeface="Cambria Math" panose="02040503050406030204" pitchFamily="18" charset="0"/>
              </a:rPr>
              <a:t>)</a:t>
            </a:r>
            <a:endParaRPr lang="fr-FR" sz="1050" b="1" dirty="0">
              <a:solidFill>
                <a:srgbClr val="000000"/>
              </a:solidFill>
              <a:latin typeface="Cambria Math" panose="02040503050406030204" pitchFamily="18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800772" y="563612"/>
            <a:ext cx="5921588" cy="5693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400" dirty="0">
                <a:solidFill>
                  <a:srgbClr val="000000"/>
                </a:solidFill>
                <a:latin typeface="Cambria Math" panose="02040503050406030204" pitchFamily="18" charset="0"/>
              </a:rPr>
              <a:t>mp </a:t>
            </a:r>
            <a:r>
              <a:rPr lang="fr-FR" sz="1400" dirty="0">
                <a:solidFill>
                  <a:srgbClr val="CE5C00"/>
                </a:solidFill>
                <a:latin typeface="Cambria Math" panose="02040503050406030204" pitchFamily="18" charset="0"/>
              </a:rPr>
              <a:t>= </a:t>
            </a:r>
            <a:r>
              <a:rPr lang="fr-FR" sz="1400" b="1" dirty="0" smtClean="0">
                <a:solidFill>
                  <a:srgbClr val="000000"/>
                </a:solidFill>
                <a:latin typeface="Cambria Math" panose="02040503050406030204" pitchFamily="18" charset="0"/>
              </a:rPr>
              <a:t>MarthePump</a:t>
            </a:r>
            <a:r>
              <a:rPr lang="fr-FR" sz="1400" dirty="0" smtClean="0">
                <a:solidFill>
                  <a:srgbClr val="000000"/>
                </a:solidFill>
                <a:latin typeface="Cambria Math" panose="02040503050406030204" pitchFamily="18" charset="0"/>
              </a:rPr>
              <a:t>(mm </a:t>
            </a:r>
            <a:r>
              <a:rPr lang="fr-FR" sz="1400" dirty="0" smtClean="0">
                <a:solidFill>
                  <a:srgbClr val="CE5C00"/>
                </a:solidFill>
                <a:latin typeface="Cambria Math" panose="02040503050406030204" pitchFamily="18" charset="0"/>
              </a:rPr>
              <a:t>= </a:t>
            </a:r>
            <a:r>
              <a:rPr lang="fr-FR" sz="1400" dirty="0" smtClean="0">
                <a:solidFill>
                  <a:srgbClr val="000000"/>
                </a:solidFill>
                <a:latin typeface="Cambria Math" panose="02040503050406030204" pitchFamily="18" charset="0"/>
              </a:rPr>
              <a:t>mm,  pastp_file </a:t>
            </a:r>
            <a:r>
              <a:rPr lang="fr-FR" sz="1400" dirty="0" smtClean="0">
                <a:solidFill>
                  <a:srgbClr val="CE5C00"/>
                </a:solidFill>
                <a:latin typeface="Cambria Math" panose="02040503050406030204" pitchFamily="18" charset="0"/>
              </a:rPr>
              <a:t>= </a:t>
            </a:r>
            <a:r>
              <a:rPr lang="fr-FR" sz="1400" dirty="0" smtClean="0">
                <a:solidFill>
                  <a:srgbClr val="3465A4"/>
                </a:solidFill>
                <a:latin typeface="Cambria Math" panose="02040503050406030204" pitchFamily="18" charset="0"/>
              </a:rPr>
              <a:t>None</a:t>
            </a:r>
            <a:r>
              <a:rPr lang="fr-FR" sz="1400" dirty="0">
                <a:solidFill>
                  <a:srgbClr val="000000"/>
                </a:solidFill>
                <a:latin typeface="Cambria Math" panose="02040503050406030204" pitchFamily="18" charset="0"/>
              </a:rPr>
              <a:t>, </a:t>
            </a:r>
            <a:r>
              <a:rPr lang="fr-FR" sz="1400" dirty="0" smtClean="0">
                <a:solidFill>
                  <a:srgbClr val="000000"/>
                </a:solidFill>
                <a:latin typeface="Cambria Math" panose="02040503050406030204" pitchFamily="18" charset="0"/>
              </a:rPr>
              <a:t> mode </a:t>
            </a:r>
            <a:r>
              <a:rPr lang="fr-FR" sz="1400" dirty="0" smtClean="0">
                <a:solidFill>
                  <a:srgbClr val="CE5C00"/>
                </a:solidFill>
                <a:latin typeface="Cambria Math" panose="02040503050406030204" pitchFamily="18" charset="0"/>
              </a:rPr>
              <a:t>= </a:t>
            </a:r>
            <a:r>
              <a:rPr lang="fr-FR" sz="1400" dirty="0" smtClean="0">
                <a:solidFill>
                  <a:srgbClr val="4E9A06"/>
                </a:solidFill>
                <a:latin typeface="Cambria Math" panose="02040503050406030204" pitchFamily="18" charset="0"/>
              </a:rPr>
              <a:t>'aquifer'</a:t>
            </a:r>
            <a:r>
              <a:rPr lang="fr-FR" sz="1400" dirty="0" smtClean="0">
                <a:solidFill>
                  <a:srgbClr val="000000"/>
                </a:solidFill>
                <a:latin typeface="Cambria Math" panose="02040503050406030204" pitchFamily="18" charset="0"/>
              </a:rPr>
              <a:t>)</a:t>
            </a:r>
          </a:p>
          <a:p>
            <a:endParaRPr lang="fr-FR" sz="300" dirty="0">
              <a:solidFill>
                <a:srgbClr val="000000"/>
              </a:solidFill>
              <a:latin typeface="Cambria Math" panose="02040503050406030204" pitchFamily="18" charset="0"/>
            </a:endParaRPr>
          </a:p>
          <a:p>
            <a:r>
              <a:rPr lang="fr-FR" sz="1400" dirty="0">
                <a:solidFill>
                  <a:srgbClr val="000000"/>
                </a:solidFill>
                <a:latin typeface="Cambria Math" panose="02040503050406030204" pitchFamily="18" charset="0"/>
              </a:rPr>
              <a:t>mp </a:t>
            </a:r>
            <a:r>
              <a:rPr lang="fr-FR" sz="1400" dirty="0">
                <a:solidFill>
                  <a:srgbClr val="CE5C00"/>
                </a:solidFill>
                <a:latin typeface="Cambria Math" panose="02040503050406030204" pitchFamily="18" charset="0"/>
              </a:rPr>
              <a:t>= </a:t>
            </a:r>
            <a:r>
              <a:rPr lang="fr-FR" sz="1400" b="1" dirty="0" smtClean="0">
                <a:solidFill>
                  <a:srgbClr val="000000"/>
                </a:solidFill>
                <a:latin typeface="Cambria Math" panose="02040503050406030204" pitchFamily="18" charset="0"/>
              </a:rPr>
              <a:t>MarthePump</a:t>
            </a:r>
            <a:r>
              <a:rPr lang="fr-FR" sz="1400" dirty="0" smtClean="0">
                <a:solidFill>
                  <a:srgbClr val="000000"/>
                </a:solidFill>
                <a:latin typeface="Cambria Math" panose="02040503050406030204" pitchFamily="18" charset="0"/>
              </a:rPr>
              <a:t>(mm </a:t>
            </a:r>
            <a:r>
              <a:rPr lang="fr-FR" sz="1400" dirty="0" smtClean="0">
                <a:solidFill>
                  <a:srgbClr val="CE5C00"/>
                </a:solidFill>
                <a:latin typeface="Cambria Math" panose="02040503050406030204" pitchFamily="18" charset="0"/>
              </a:rPr>
              <a:t>= </a:t>
            </a:r>
            <a:r>
              <a:rPr lang="fr-FR" sz="1400" dirty="0" smtClean="0">
                <a:solidFill>
                  <a:srgbClr val="000000"/>
                </a:solidFill>
                <a:latin typeface="Cambria Math" panose="02040503050406030204" pitchFamily="18" charset="0"/>
              </a:rPr>
              <a:t>mm</a:t>
            </a:r>
            <a:r>
              <a:rPr lang="fr-FR" sz="1400" dirty="0">
                <a:solidFill>
                  <a:srgbClr val="000000"/>
                </a:solidFill>
                <a:latin typeface="Cambria Math" panose="02040503050406030204" pitchFamily="18" charset="0"/>
              </a:rPr>
              <a:t>, </a:t>
            </a:r>
            <a:r>
              <a:rPr lang="fr-FR" sz="1400" dirty="0" smtClean="0">
                <a:solidFill>
                  <a:srgbClr val="000000"/>
                </a:solidFill>
                <a:latin typeface="Cambria Math" panose="02040503050406030204" pitchFamily="18" charset="0"/>
              </a:rPr>
              <a:t> pastp_file </a:t>
            </a:r>
            <a:r>
              <a:rPr lang="fr-FR" sz="1400" dirty="0" smtClean="0">
                <a:solidFill>
                  <a:srgbClr val="CE5C00"/>
                </a:solidFill>
                <a:latin typeface="Cambria Math" panose="02040503050406030204" pitchFamily="18" charset="0"/>
              </a:rPr>
              <a:t>= </a:t>
            </a:r>
            <a:r>
              <a:rPr lang="fr-FR" sz="1400" dirty="0" smtClean="0">
                <a:solidFill>
                  <a:srgbClr val="3465A4"/>
                </a:solidFill>
                <a:latin typeface="Cambria Math" panose="02040503050406030204" pitchFamily="18" charset="0"/>
              </a:rPr>
              <a:t>None</a:t>
            </a:r>
            <a:r>
              <a:rPr lang="fr-FR" sz="1400" dirty="0">
                <a:solidFill>
                  <a:srgbClr val="000000"/>
                </a:solidFill>
                <a:latin typeface="Cambria Math" panose="02040503050406030204" pitchFamily="18" charset="0"/>
              </a:rPr>
              <a:t>, </a:t>
            </a:r>
            <a:r>
              <a:rPr lang="fr-FR" sz="1400" dirty="0" smtClean="0">
                <a:solidFill>
                  <a:srgbClr val="000000"/>
                </a:solidFill>
                <a:latin typeface="Cambria Math" panose="02040503050406030204" pitchFamily="18" charset="0"/>
              </a:rPr>
              <a:t> mode </a:t>
            </a:r>
            <a:r>
              <a:rPr lang="fr-FR" sz="1400" dirty="0" smtClean="0">
                <a:solidFill>
                  <a:srgbClr val="CE5C00"/>
                </a:solidFill>
                <a:latin typeface="Cambria Math" panose="02040503050406030204" pitchFamily="18" charset="0"/>
              </a:rPr>
              <a:t>= </a:t>
            </a:r>
            <a:r>
              <a:rPr lang="fr-FR" sz="1400" dirty="0" smtClean="0">
                <a:solidFill>
                  <a:srgbClr val="4E9A06"/>
                </a:solidFill>
                <a:latin typeface="Cambria Math" panose="02040503050406030204" pitchFamily="18" charset="0"/>
              </a:rPr>
              <a:t>'river</a:t>
            </a:r>
            <a:r>
              <a:rPr lang="fr-FR" sz="1400" dirty="0">
                <a:solidFill>
                  <a:srgbClr val="4E9A06"/>
                </a:solidFill>
                <a:latin typeface="Cambria Math" panose="02040503050406030204" pitchFamily="18" charset="0"/>
              </a:rPr>
              <a:t>'</a:t>
            </a:r>
            <a:r>
              <a:rPr lang="fr-FR" sz="1400" dirty="0">
                <a:solidFill>
                  <a:srgbClr val="000000"/>
                </a:solidFill>
                <a:latin typeface="Cambria Math" panose="02040503050406030204" pitchFamily="18" charset="0"/>
              </a:rPr>
              <a:t>)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12250" y="4904491"/>
            <a:ext cx="2256367" cy="95410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fr-FR" sz="800" b="1" dirty="0">
                <a:latin typeface="Cambria Math" panose="02040503050406030204" pitchFamily="18" charset="0"/>
              </a:rPr>
              <a:t> </a:t>
            </a:r>
            <a:r>
              <a:rPr lang="fr-FR" sz="800" b="1" dirty="0">
                <a:solidFill>
                  <a:srgbClr val="000000"/>
                </a:solidFill>
                <a:latin typeface="Cambria Math" panose="02040503050406030204" pitchFamily="18" charset="0"/>
              </a:rPr>
              <a:t>istep    layer   </a:t>
            </a:r>
            <a:r>
              <a:rPr lang="fr-FR" sz="800" b="1" dirty="0" smtClean="0">
                <a:solidFill>
                  <a:srgbClr val="000000"/>
                </a:solidFill>
                <a:latin typeface="Cambria Math" panose="02040503050406030204" pitchFamily="18" charset="0"/>
              </a:rPr>
              <a:t>   i        </a:t>
            </a:r>
            <a:r>
              <a:rPr lang="fr-FR" sz="800" b="1" dirty="0">
                <a:solidFill>
                  <a:srgbClr val="000000"/>
                </a:solidFill>
                <a:latin typeface="Cambria Math" panose="02040503050406030204" pitchFamily="18" charset="0"/>
              </a:rPr>
              <a:t>j    </a:t>
            </a:r>
            <a:r>
              <a:rPr lang="fr-FR" sz="800" b="1" dirty="0" smtClean="0">
                <a:solidFill>
                  <a:srgbClr val="000000"/>
                </a:solidFill>
                <a:latin typeface="Cambria Math" panose="02040503050406030204" pitchFamily="18" charset="0"/>
              </a:rPr>
              <a:t>   value       boundname</a:t>
            </a:r>
            <a:endParaRPr lang="fr-FR" sz="800" b="1" dirty="0">
              <a:solidFill>
                <a:srgbClr val="000000"/>
              </a:solidFill>
              <a:latin typeface="Cambria Math" panose="02040503050406030204" pitchFamily="18" charset="0"/>
            </a:endParaRPr>
          </a:p>
          <a:p>
            <a:r>
              <a:rPr lang="fr-FR" sz="800" dirty="0">
                <a:latin typeface="Cambria Math" panose="02040503050406030204" pitchFamily="18" charset="0"/>
              </a:rPr>
              <a:t>     </a:t>
            </a:r>
            <a:r>
              <a:rPr lang="fr-FR" sz="800" dirty="0">
                <a:solidFill>
                  <a:srgbClr val="0000CF"/>
                </a:solidFill>
                <a:latin typeface="Cambria Math" panose="02040503050406030204" pitchFamily="18" charset="0"/>
              </a:rPr>
              <a:t> </a:t>
            </a:r>
            <a:r>
              <a:rPr lang="fr-FR" sz="800" dirty="0" smtClean="0">
                <a:solidFill>
                  <a:srgbClr val="0000CF"/>
                </a:solidFill>
                <a:latin typeface="Cambria Math" panose="02040503050406030204" pitchFamily="18" charset="0"/>
              </a:rPr>
              <a:t>  1           5   </a:t>
            </a:r>
            <a:r>
              <a:rPr lang="fr-FR" sz="800" dirty="0">
                <a:solidFill>
                  <a:srgbClr val="0000CF"/>
                </a:solidFill>
                <a:latin typeface="Cambria Math" panose="02040503050406030204" pitchFamily="18" charset="0"/>
              </a:rPr>
              <a:t>53  118  </a:t>
            </a:r>
            <a:r>
              <a:rPr lang="fr-FR" sz="800" dirty="0">
                <a:solidFill>
                  <a:srgbClr val="CE5C00"/>
                </a:solidFill>
                <a:latin typeface="Cambria Math" panose="02040503050406030204" pitchFamily="18" charset="0"/>
              </a:rPr>
              <a:t>-</a:t>
            </a:r>
            <a:r>
              <a:rPr lang="fr-FR" sz="800" dirty="0">
                <a:solidFill>
                  <a:srgbClr val="0000CF"/>
                </a:solidFill>
                <a:latin typeface="Cambria Math" panose="02040503050406030204" pitchFamily="18" charset="0"/>
              </a:rPr>
              <a:t>399.96  </a:t>
            </a:r>
            <a:r>
              <a:rPr lang="fr-FR" sz="800" dirty="0">
                <a:solidFill>
                  <a:srgbClr val="000000"/>
                </a:solidFill>
                <a:latin typeface="Cambria Math" panose="02040503050406030204" pitchFamily="18" charset="0"/>
              </a:rPr>
              <a:t>pump_53_118</a:t>
            </a:r>
          </a:p>
          <a:p>
            <a:r>
              <a:rPr lang="fr-FR" sz="800" dirty="0">
                <a:latin typeface="Cambria Math" panose="02040503050406030204" pitchFamily="18" charset="0"/>
              </a:rPr>
              <a:t>     </a:t>
            </a:r>
            <a:r>
              <a:rPr lang="fr-FR" sz="800" dirty="0">
                <a:solidFill>
                  <a:srgbClr val="0000CF"/>
                </a:solidFill>
                <a:latin typeface="Cambria Math" panose="02040503050406030204" pitchFamily="18" charset="0"/>
              </a:rPr>
              <a:t> </a:t>
            </a:r>
            <a:r>
              <a:rPr lang="fr-FR" sz="800" dirty="0" smtClean="0">
                <a:solidFill>
                  <a:srgbClr val="0000CF"/>
                </a:solidFill>
                <a:latin typeface="Cambria Math" panose="02040503050406030204" pitchFamily="18" charset="0"/>
              </a:rPr>
              <a:t>  1           5   </a:t>
            </a:r>
            <a:r>
              <a:rPr lang="fr-FR" sz="800" dirty="0">
                <a:solidFill>
                  <a:srgbClr val="0000CF"/>
                </a:solidFill>
                <a:latin typeface="Cambria Math" panose="02040503050406030204" pitchFamily="18" charset="0"/>
              </a:rPr>
              <a:t>59  118   </a:t>
            </a:r>
            <a:r>
              <a:rPr lang="fr-FR" sz="800" dirty="0">
                <a:solidFill>
                  <a:srgbClr val="CE5C00"/>
                </a:solidFill>
                <a:latin typeface="Cambria Math" panose="02040503050406030204" pitchFamily="18" charset="0"/>
              </a:rPr>
              <a:t>-</a:t>
            </a:r>
            <a:r>
              <a:rPr lang="fr-FR" sz="800" dirty="0">
                <a:solidFill>
                  <a:srgbClr val="0000CF"/>
                </a:solidFill>
                <a:latin typeface="Cambria Math" panose="02040503050406030204" pitchFamily="18" charset="0"/>
              </a:rPr>
              <a:t>43.99  </a:t>
            </a:r>
            <a:r>
              <a:rPr lang="fr-FR" sz="800" dirty="0" smtClean="0">
                <a:solidFill>
                  <a:srgbClr val="0000CF"/>
                </a:solidFill>
                <a:latin typeface="Cambria Math" panose="02040503050406030204" pitchFamily="18" charset="0"/>
              </a:rPr>
              <a:t>  </a:t>
            </a:r>
            <a:r>
              <a:rPr lang="fr-FR" sz="800" dirty="0" smtClean="0">
                <a:solidFill>
                  <a:srgbClr val="000000"/>
                </a:solidFill>
                <a:latin typeface="Cambria Math" panose="02040503050406030204" pitchFamily="18" charset="0"/>
              </a:rPr>
              <a:t>pump_59_118</a:t>
            </a:r>
            <a:endParaRPr lang="fr-FR" sz="800" dirty="0">
              <a:solidFill>
                <a:srgbClr val="000000"/>
              </a:solidFill>
              <a:latin typeface="Cambria Math" panose="02040503050406030204" pitchFamily="18" charset="0"/>
            </a:endParaRPr>
          </a:p>
          <a:p>
            <a:r>
              <a:rPr lang="fr-FR" sz="800" dirty="0">
                <a:latin typeface="Cambria Math" panose="02040503050406030204" pitchFamily="18" charset="0"/>
              </a:rPr>
              <a:t>     </a:t>
            </a:r>
            <a:r>
              <a:rPr lang="fr-FR" sz="800" dirty="0">
                <a:solidFill>
                  <a:srgbClr val="0000CF"/>
                </a:solidFill>
                <a:latin typeface="Cambria Math" panose="02040503050406030204" pitchFamily="18" charset="0"/>
              </a:rPr>
              <a:t> </a:t>
            </a:r>
            <a:r>
              <a:rPr lang="fr-FR" sz="800" dirty="0" smtClean="0">
                <a:solidFill>
                  <a:srgbClr val="0000CF"/>
                </a:solidFill>
                <a:latin typeface="Cambria Math" panose="02040503050406030204" pitchFamily="18" charset="0"/>
              </a:rPr>
              <a:t>  2           6   </a:t>
            </a:r>
            <a:r>
              <a:rPr lang="fr-FR" sz="800" dirty="0">
                <a:solidFill>
                  <a:srgbClr val="0000CF"/>
                </a:solidFill>
                <a:latin typeface="Cambria Math" panose="02040503050406030204" pitchFamily="18" charset="0"/>
              </a:rPr>
              <a:t>57  119   </a:t>
            </a:r>
            <a:r>
              <a:rPr lang="fr-FR" sz="800" dirty="0">
                <a:solidFill>
                  <a:srgbClr val="CE5C00"/>
                </a:solidFill>
                <a:latin typeface="Cambria Math" panose="02040503050406030204" pitchFamily="18" charset="0"/>
              </a:rPr>
              <a:t>-</a:t>
            </a:r>
            <a:r>
              <a:rPr lang="fr-FR" sz="800" dirty="0">
                <a:solidFill>
                  <a:srgbClr val="0000CF"/>
                </a:solidFill>
                <a:latin typeface="Cambria Math" panose="02040503050406030204" pitchFamily="18" charset="0"/>
              </a:rPr>
              <a:t>39.27  </a:t>
            </a:r>
            <a:r>
              <a:rPr lang="fr-FR" sz="800" dirty="0" smtClean="0">
                <a:solidFill>
                  <a:srgbClr val="0000CF"/>
                </a:solidFill>
                <a:latin typeface="Cambria Math" panose="02040503050406030204" pitchFamily="18" charset="0"/>
              </a:rPr>
              <a:t>  </a:t>
            </a:r>
            <a:r>
              <a:rPr lang="fr-FR" sz="800" dirty="0" smtClean="0">
                <a:solidFill>
                  <a:srgbClr val="000000"/>
                </a:solidFill>
                <a:latin typeface="Cambria Math" panose="02040503050406030204" pitchFamily="18" charset="0"/>
              </a:rPr>
              <a:t>pump_57_119</a:t>
            </a:r>
            <a:endParaRPr lang="fr-FR" sz="800" dirty="0">
              <a:solidFill>
                <a:srgbClr val="000000"/>
              </a:solidFill>
              <a:latin typeface="Cambria Math" panose="02040503050406030204" pitchFamily="18" charset="0"/>
            </a:endParaRPr>
          </a:p>
          <a:p>
            <a:r>
              <a:rPr lang="fr-FR" sz="800" dirty="0">
                <a:latin typeface="Cambria Math" panose="02040503050406030204" pitchFamily="18" charset="0"/>
              </a:rPr>
              <a:t>                      </a:t>
            </a:r>
            <a:r>
              <a:rPr lang="fr-FR" sz="800" dirty="0" smtClean="0">
                <a:latin typeface="Cambria Math" panose="02040503050406030204" pitchFamily="18" charset="0"/>
              </a:rPr>
              <a:t>            </a:t>
            </a:r>
            <a:r>
              <a:rPr lang="fr-FR" sz="800" dirty="0" smtClean="0">
                <a:solidFill>
                  <a:srgbClr val="CE5C00"/>
                </a:solidFill>
                <a:latin typeface="Cambria Math" panose="02040503050406030204" pitchFamily="18" charset="0"/>
              </a:rPr>
              <a:t>...</a:t>
            </a:r>
            <a:r>
              <a:rPr lang="fr-FR" sz="800" dirty="0" smtClean="0">
                <a:solidFill>
                  <a:srgbClr val="000000"/>
                </a:solidFill>
                <a:latin typeface="Cambria Math" panose="02040503050406030204" pitchFamily="18" charset="0"/>
              </a:rPr>
              <a:t>,</a:t>
            </a:r>
            <a:endParaRPr lang="fr-FR" sz="800" dirty="0">
              <a:solidFill>
                <a:srgbClr val="000000"/>
              </a:solidFill>
              <a:latin typeface="Cambria Math" panose="02040503050406030204" pitchFamily="18" charset="0"/>
            </a:endParaRPr>
          </a:p>
          <a:p>
            <a:r>
              <a:rPr lang="fr-FR" sz="800" dirty="0">
                <a:latin typeface="Cambria Math" panose="02040503050406030204" pitchFamily="18" charset="0"/>
              </a:rPr>
              <a:t>     </a:t>
            </a:r>
            <a:r>
              <a:rPr lang="fr-FR" sz="800" dirty="0">
                <a:solidFill>
                  <a:srgbClr val="0000CF"/>
                </a:solidFill>
                <a:latin typeface="Cambria Math" panose="02040503050406030204" pitchFamily="18" charset="0"/>
              </a:rPr>
              <a:t>39       </a:t>
            </a:r>
            <a:r>
              <a:rPr lang="fr-FR" sz="800" dirty="0" smtClean="0">
                <a:solidFill>
                  <a:srgbClr val="0000CF"/>
                </a:solidFill>
                <a:latin typeface="Cambria Math" panose="02040503050406030204" pitchFamily="18" charset="0"/>
              </a:rPr>
              <a:t>  14   </a:t>
            </a:r>
            <a:r>
              <a:rPr lang="fr-FR" sz="800" dirty="0">
                <a:solidFill>
                  <a:srgbClr val="0000CF"/>
                </a:solidFill>
                <a:latin typeface="Cambria Math" panose="02040503050406030204" pitchFamily="18" charset="0"/>
              </a:rPr>
              <a:t>58  120  </a:t>
            </a:r>
            <a:r>
              <a:rPr lang="fr-FR" sz="800" dirty="0">
                <a:solidFill>
                  <a:srgbClr val="CE5C00"/>
                </a:solidFill>
                <a:latin typeface="Cambria Math" panose="02040503050406030204" pitchFamily="18" charset="0"/>
              </a:rPr>
              <a:t>-</a:t>
            </a:r>
            <a:r>
              <a:rPr lang="fr-FR" sz="800" dirty="0">
                <a:solidFill>
                  <a:srgbClr val="0000CF"/>
                </a:solidFill>
                <a:latin typeface="Cambria Math" panose="02040503050406030204" pitchFamily="18" charset="0"/>
              </a:rPr>
              <a:t>309.19  </a:t>
            </a:r>
            <a:r>
              <a:rPr lang="fr-FR" sz="800" dirty="0">
                <a:solidFill>
                  <a:srgbClr val="000000"/>
                </a:solidFill>
                <a:latin typeface="Cambria Math" panose="02040503050406030204" pitchFamily="18" charset="0"/>
              </a:rPr>
              <a:t>pump_58_120</a:t>
            </a:r>
          </a:p>
          <a:p>
            <a:r>
              <a:rPr lang="fr-FR" sz="800" dirty="0">
                <a:latin typeface="Cambria Math" panose="02040503050406030204" pitchFamily="18" charset="0"/>
              </a:rPr>
              <a:t>     </a:t>
            </a:r>
            <a:r>
              <a:rPr lang="fr-FR" sz="800" dirty="0">
                <a:solidFill>
                  <a:srgbClr val="0000CF"/>
                </a:solidFill>
                <a:latin typeface="Cambria Math" panose="02040503050406030204" pitchFamily="18" charset="0"/>
              </a:rPr>
              <a:t>39       </a:t>
            </a:r>
            <a:r>
              <a:rPr lang="fr-FR" sz="800" dirty="0" smtClean="0">
                <a:solidFill>
                  <a:srgbClr val="0000CF"/>
                </a:solidFill>
                <a:latin typeface="Cambria Math" panose="02040503050406030204" pitchFamily="18" charset="0"/>
              </a:rPr>
              <a:t>  14   </a:t>
            </a:r>
            <a:r>
              <a:rPr lang="fr-FR" sz="800" dirty="0">
                <a:solidFill>
                  <a:srgbClr val="0000CF"/>
                </a:solidFill>
                <a:latin typeface="Cambria Math" panose="02040503050406030204" pitchFamily="18" charset="0"/>
              </a:rPr>
              <a:t>63  121  </a:t>
            </a:r>
            <a:r>
              <a:rPr lang="fr-FR" sz="800" dirty="0">
                <a:solidFill>
                  <a:srgbClr val="CE5C00"/>
                </a:solidFill>
                <a:latin typeface="Cambria Math" panose="02040503050406030204" pitchFamily="18" charset="0"/>
              </a:rPr>
              <a:t>-</a:t>
            </a:r>
            <a:r>
              <a:rPr lang="fr-FR" sz="800" dirty="0">
                <a:solidFill>
                  <a:srgbClr val="0000CF"/>
                </a:solidFill>
                <a:latin typeface="Cambria Math" panose="02040503050406030204" pitchFamily="18" charset="0"/>
              </a:rPr>
              <a:t>530.34  </a:t>
            </a:r>
            <a:r>
              <a:rPr lang="fr-FR" sz="800" dirty="0">
                <a:solidFill>
                  <a:srgbClr val="000000"/>
                </a:solidFill>
                <a:latin typeface="Cambria Math" panose="02040503050406030204" pitchFamily="18" charset="0"/>
              </a:rPr>
              <a:t>pump_63_121</a:t>
            </a:r>
            <a:endParaRPr lang="fr-FR" sz="800" dirty="0"/>
          </a:p>
        </p:txBody>
      </p:sp>
      <p:sp>
        <p:nvSpPr>
          <p:cNvPr id="13" name="Rectangle 12"/>
          <p:cNvSpPr/>
          <p:nvPr/>
        </p:nvSpPr>
        <p:spPr>
          <a:xfrm>
            <a:off x="3791796" y="2348742"/>
            <a:ext cx="4404784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200" dirty="0">
                <a:solidFill>
                  <a:srgbClr val="000000"/>
                </a:solidFill>
                <a:latin typeface="Cambria Math" panose="02040503050406030204" pitchFamily="18" charset="0"/>
              </a:rPr>
              <a:t>mp</a:t>
            </a:r>
            <a:r>
              <a:rPr lang="fr-FR" sz="1200" dirty="0">
                <a:solidFill>
                  <a:srgbClr val="CE5C00"/>
                </a:solidFill>
                <a:latin typeface="Cambria Math" panose="02040503050406030204" pitchFamily="18" charset="0"/>
              </a:rPr>
              <a:t>.</a:t>
            </a:r>
            <a:r>
              <a:rPr lang="fr-FR" sz="1200" b="1" dirty="0">
                <a:solidFill>
                  <a:srgbClr val="000000"/>
                </a:solidFill>
                <a:latin typeface="Cambria Math" panose="02040503050406030204" pitchFamily="18" charset="0"/>
              </a:rPr>
              <a:t>get_data</a:t>
            </a:r>
            <a:r>
              <a:rPr lang="fr-FR" sz="1200" dirty="0">
                <a:solidFill>
                  <a:srgbClr val="000000"/>
                </a:solidFill>
                <a:latin typeface="Cambria Math" panose="02040503050406030204" pitchFamily="18" charset="0"/>
              </a:rPr>
              <a:t>(istep</a:t>
            </a:r>
            <a:r>
              <a:rPr lang="fr-FR" sz="1200" dirty="0">
                <a:solidFill>
                  <a:srgbClr val="CE5C00"/>
                </a:solidFill>
                <a:latin typeface="Cambria Math" panose="02040503050406030204" pitchFamily="18" charset="0"/>
              </a:rPr>
              <a:t>=</a:t>
            </a:r>
            <a:r>
              <a:rPr lang="fr-FR" sz="1200" dirty="0">
                <a:solidFill>
                  <a:srgbClr val="3465A4"/>
                </a:solidFill>
                <a:latin typeface="Cambria Math" panose="02040503050406030204" pitchFamily="18" charset="0"/>
              </a:rPr>
              <a:t>None</a:t>
            </a:r>
            <a:r>
              <a:rPr lang="fr-FR" sz="1200" dirty="0">
                <a:solidFill>
                  <a:srgbClr val="000000"/>
                </a:solidFill>
                <a:latin typeface="Cambria Math" panose="02040503050406030204" pitchFamily="18" charset="0"/>
              </a:rPr>
              <a:t>, layer</a:t>
            </a:r>
            <a:r>
              <a:rPr lang="fr-FR" sz="1200" dirty="0">
                <a:solidFill>
                  <a:srgbClr val="CE5C00"/>
                </a:solidFill>
                <a:latin typeface="Cambria Math" panose="02040503050406030204" pitchFamily="18" charset="0"/>
              </a:rPr>
              <a:t>=</a:t>
            </a:r>
            <a:r>
              <a:rPr lang="fr-FR" sz="1200" dirty="0">
                <a:solidFill>
                  <a:srgbClr val="3465A4"/>
                </a:solidFill>
                <a:latin typeface="Cambria Math" panose="02040503050406030204" pitchFamily="18" charset="0"/>
              </a:rPr>
              <a:t>None</a:t>
            </a:r>
            <a:r>
              <a:rPr lang="fr-FR" sz="1200" dirty="0">
                <a:solidFill>
                  <a:srgbClr val="000000"/>
                </a:solidFill>
                <a:latin typeface="Cambria Math" panose="02040503050406030204" pitchFamily="18" charset="0"/>
              </a:rPr>
              <a:t>, i</a:t>
            </a:r>
            <a:r>
              <a:rPr lang="fr-FR" sz="1200" dirty="0">
                <a:solidFill>
                  <a:srgbClr val="CE5C00"/>
                </a:solidFill>
                <a:latin typeface="Cambria Math" panose="02040503050406030204" pitchFamily="18" charset="0"/>
              </a:rPr>
              <a:t>=</a:t>
            </a:r>
            <a:r>
              <a:rPr lang="fr-FR" sz="1200" dirty="0">
                <a:solidFill>
                  <a:srgbClr val="3465A4"/>
                </a:solidFill>
                <a:latin typeface="Cambria Math" panose="02040503050406030204" pitchFamily="18" charset="0"/>
              </a:rPr>
              <a:t>None</a:t>
            </a:r>
            <a:r>
              <a:rPr lang="fr-FR" sz="1200" dirty="0">
                <a:solidFill>
                  <a:srgbClr val="000000"/>
                </a:solidFill>
                <a:latin typeface="Cambria Math" panose="02040503050406030204" pitchFamily="18" charset="0"/>
              </a:rPr>
              <a:t>, j</a:t>
            </a:r>
            <a:r>
              <a:rPr lang="fr-FR" sz="1200" dirty="0">
                <a:solidFill>
                  <a:srgbClr val="CE5C00"/>
                </a:solidFill>
                <a:latin typeface="Cambria Math" panose="02040503050406030204" pitchFamily="18" charset="0"/>
              </a:rPr>
              <a:t>=</a:t>
            </a:r>
            <a:r>
              <a:rPr lang="fr-FR" sz="1200" dirty="0">
                <a:solidFill>
                  <a:srgbClr val="3465A4"/>
                </a:solidFill>
                <a:latin typeface="Cambria Math" panose="02040503050406030204" pitchFamily="18" charset="0"/>
              </a:rPr>
              <a:t>None</a:t>
            </a:r>
            <a:r>
              <a:rPr lang="fr-FR" sz="1200" dirty="0">
                <a:solidFill>
                  <a:srgbClr val="000000"/>
                </a:solidFill>
                <a:latin typeface="Cambria Math" panose="02040503050406030204" pitchFamily="18" charset="0"/>
              </a:rPr>
              <a:t>,</a:t>
            </a:r>
          </a:p>
          <a:p>
            <a:r>
              <a:rPr lang="fr-FR" sz="1200" dirty="0">
                <a:latin typeface="Cambria Math" panose="02040503050406030204" pitchFamily="18" charset="0"/>
              </a:rPr>
              <a:t>             </a:t>
            </a:r>
            <a:r>
              <a:rPr lang="fr-FR" sz="1200" dirty="0" smtClean="0">
                <a:latin typeface="Cambria Math" panose="02040503050406030204" pitchFamily="18" charset="0"/>
              </a:rPr>
              <a:t>            </a:t>
            </a:r>
            <a:r>
              <a:rPr lang="fr-FR" sz="1200" dirty="0" smtClean="0">
                <a:solidFill>
                  <a:srgbClr val="000000"/>
                </a:solidFill>
                <a:latin typeface="Cambria Math" panose="02040503050406030204" pitchFamily="18" charset="0"/>
              </a:rPr>
              <a:t>boundname</a:t>
            </a:r>
            <a:r>
              <a:rPr lang="fr-FR" sz="1200" dirty="0" smtClean="0">
                <a:solidFill>
                  <a:srgbClr val="CE5C00"/>
                </a:solidFill>
                <a:latin typeface="Cambria Math" panose="02040503050406030204" pitchFamily="18" charset="0"/>
              </a:rPr>
              <a:t>=</a:t>
            </a:r>
            <a:r>
              <a:rPr lang="fr-FR" sz="1200" dirty="0" smtClean="0">
                <a:solidFill>
                  <a:srgbClr val="3465A4"/>
                </a:solidFill>
                <a:latin typeface="Cambria Math" panose="02040503050406030204" pitchFamily="18" charset="0"/>
              </a:rPr>
              <a:t>None</a:t>
            </a:r>
            <a:r>
              <a:rPr lang="fr-FR" sz="1200" dirty="0">
                <a:solidFill>
                  <a:srgbClr val="000000"/>
                </a:solidFill>
                <a:latin typeface="Cambria Math" panose="02040503050406030204" pitchFamily="18" charset="0"/>
              </a:rPr>
              <a:t>, as_mask</a:t>
            </a:r>
            <a:r>
              <a:rPr lang="fr-FR" sz="1200" dirty="0">
                <a:solidFill>
                  <a:srgbClr val="CE5C00"/>
                </a:solidFill>
                <a:latin typeface="Cambria Math" panose="02040503050406030204" pitchFamily="18" charset="0"/>
              </a:rPr>
              <a:t>=</a:t>
            </a:r>
            <a:r>
              <a:rPr lang="fr-FR" sz="1200" dirty="0">
                <a:solidFill>
                  <a:srgbClr val="3465A4"/>
                </a:solidFill>
                <a:latin typeface="Cambria Math" panose="02040503050406030204" pitchFamily="18" charset="0"/>
              </a:rPr>
              <a:t>False</a:t>
            </a:r>
            <a:r>
              <a:rPr lang="fr-FR" sz="1200" dirty="0">
                <a:solidFill>
                  <a:srgbClr val="000000"/>
                </a:solidFill>
                <a:latin typeface="Cambria Math" panose="02040503050406030204" pitchFamily="18" charset="0"/>
              </a:rPr>
              <a:t>)</a:t>
            </a:r>
          </a:p>
          <a:p>
            <a:endParaRPr lang="fr-FR" sz="1200" dirty="0">
              <a:latin typeface="Cambria Math" panose="02040503050406030204" pitchFamily="18" charset="0"/>
            </a:endParaRPr>
          </a:p>
          <a:p>
            <a:r>
              <a:rPr lang="fr-FR" sz="1200" dirty="0">
                <a:solidFill>
                  <a:srgbClr val="000000"/>
                </a:solidFill>
                <a:latin typeface="Cambria Math" panose="02040503050406030204" pitchFamily="18" charset="0"/>
              </a:rPr>
              <a:t>mp</a:t>
            </a:r>
            <a:r>
              <a:rPr lang="fr-FR" sz="1200" dirty="0">
                <a:solidFill>
                  <a:srgbClr val="CE5C00"/>
                </a:solidFill>
                <a:latin typeface="Cambria Math" panose="02040503050406030204" pitchFamily="18" charset="0"/>
              </a:rPr>
              <a:t>.</a:t>
            </a:r>
            <a:r>
              <a:rPr lang="fr-FR" sz="1200" b="1" dirty="0">
                <a:solidFill>
                  <a:srgbClr val="000000"/>
                </a:solidFill>
                <a:latin typeface="Cambria Math" panose="02040503050406030204" pitchFamily="18" charset="0"/>
              </a:rPr>
              <a:t>set_data</a:t>
            </a:r>
            <a:r>
              <a:rPr lang="fr-FR" sz="1200" dirty="0">
                <a:solidFill>
                  <a:srgbClr val="000000"/>
                </a:solidFill>
                <a:latin typeface="Cambria Math" panose="02040503050406030204" pitchFamily="18" charset="0"/>
              </a:rPr>
              <a:t>(value, istep</a:t>
            </a:r>
            <a:r>
              <a:rPr lang="fr-FR" sz="1200" dirty="0">
                <a:solidFill>
                  <a:srgbClr val="CE5C00"/>
                </a:solidFill>
                <a:latin typeface="Cambria Math" panose="02040503050406030204" pitchFamily="18" charset="0"/>
              </a:rPr>
              <a:t>=</a:t>
            </a:r>
            <a:r>
              <a:rPr lang="fr-FR" sz="1200" dirty="0">
                <a:solidFill>
                  <a:srgbClr val="3465A4"/>
                </a:solidFill>
                <a:latin typeface="Cambria Math" panose="02040503050406030204" pitchFamily="18" charset="0"/>
              </a:rPr>
              <a:t>None</a:t>
            </a:r>
            <a:r>
              <a:rPr lang="fr-FR" sz="1200" dirty="0">
                <a:solidFill>
                  <a:srgbClr val="000000"/>
                </a:solidFill>
                <a:latin typeface="Cambria Math" panose="02040503050406030204" pitchFamily="18" charset="0"/>
              </a:rPr>
              <a:t>, layer</a:t>
            </a:r>
            <a:r>
              <a:rPr lang="fr-FR" sz="1200" dirty="0">
                <a:solidFill>
                  <a:srgbClr val="CE5C00"/>
                </a:solidFill>
                <a:latin typeface="Cambria Math" panose="02040503050406030204" pitchFamily="18" charset="0"/>
              </a:rPr>
              <a:t>=</a:t>
            </a:r>
            <a:r>
              <a:rPr lang="fr-FR" sz="1200" dirty="0">
                <a:solidFill>
                  <a:srgbClr val="3465A4"/>
                </a:solidFill>
                <a:latin typeface="Cambria Math" panose="02040503050406030204" pitchFamily="18" charset="0"/>
              </a:rPr>
              <a:t>None</a:t>
            </a:r>
            <a:r>
              <a:rPr lang="fr-FR" sz="1200" dirty="0">
                <a:solidFill>
                  <a:srgbClr val="000000"/>
                </a:solidFill>
                <a:latin typeface="Cambria Math" panose="02040503050406030204" pitchFamily="18" charset="0"/>
              </a:rPr>
              <a:t>, </a:t>
            </a:r>
          </a:p>
          <a:p>
            <a:r>
              <a:rPr lang="fr-FR" sz="1200" dirty="0">
                <a:latin typeface="Cambria Math" panose="02040503050406030204" pitchFamily="18" charset="0"/>
              </a:rPr>
              <a:t>            </a:t>
            </a:r>
            <a:r>
              <a:rPr lang="fr-FR" sz="1200" dirty="0" smtClean="0">
                <a:latin typeface="Cambria Math" panose="02040503050406030204" pitchFamily="18" charset="0"/>
              </a:rPr>
              <a:t>              </a:t>
            </a:r>
            <a:r>
              <a:rPr lang="fr-FR" sz="1200" dirty="0" smtClean="0">
                <a:solidFill>
                  <a:srgbClr val="000000"/>
                </a:solidFill>
                <a:latin typeface="Cambria Math" panose="02040503050406030204" pitchFamily="18" charset="0"/>
              </a:rPr>
              <a:t>i</a:t>
            </a:r>
            <a:r>
              <a:rPr lang="fr-FR" sz="1200" dirty="0" smtClean="0">
                <a:solidFill>
                  <a:srgbClr val="CE5C00"/>
                </a:solidFill>
                <a:latin typeface="Cambria Math" panose="02040503050406030204" pitchFamily="18" charset="0"/>
              </a:rPr>
              <a:t>=</a:t>
            </a:r>
            <a:r>
              <a:rPr lang="fr-FR" sz="1200" dirty="0" smtClean="0">
                <a:solidFill>
                  <a:srgbClr val="3465A4"/>
                </a:solidFill>
                <a:latin typeface="Cambria Math" panose="02040503050406030204" pitchFamily="18" charset="0"/>
              </a:rPr>
              <a:t>None</a:t>
            </a:r>
            <a:r>
              <a:rPr lang="fr-FR" sz="1200" dirty="0">
                <a:solidFill>
                  <a:srgbClr val="000000"/>
                </a:solidFill>
                <a:latin typeface="Cambria Math" panose="02040503050406030204" pitchFamily="18" charset="0"/>
              </a:rPr>
              <a:t>, j</a:t>
            </a:r>
            <a:r>
              <a:rPr lang="fr-FR" sz="1200" dirty="0">
                <a:solidFill>
                  <a:srgbClr val="CE5C00"/>
                </a:solidFill>
                <a:latin typeface="Cambria Math" panose="02040503050406030204" pitchFamily="18" charset="0"/>
              </a:rPr>
              <a:t>=</a:t>
            </a:r>
            <a:r>
              <a:rPr lang="fr-FR" sz="1200" dirty="0">
                <a:solidFill>
                  <a:srgbClr val="3465A4"/>
                </a:solidFill>
                <a:latin typeface="Cambria Math" panose="02040503050406030204" pitchFamily="18" charset="0"/>
              </a:rPr>
              <a:t>None</a:t>
            </a:r>
            <a:r>
              <a:rPr lang="fr-FR" sz="1200" dirty="0">
                <a:solidFill>
                  <a:srgbClr val="000000"/>
                </a:solidFill>
                <a:latin typeface="Cambria Math" panose="02040503050406030204" pitchFamily="18" charset="0"/>
              </a:rPr>
              <a:t>, boundname</a:t>
            </a:r>
            <a:r>
              <a:rPr lang="fr-FR" sz="1200" dirty="0">
                <a:solidFill>
                  <a:srgbClr val="CE5C00"/>
                </a:solidFill>
                <a:latin typeface="Cambria Math" panose="02040503050406030204" pitchFamily="18" charset="0"/>
              </a:rPr>
              <a:t>=</a:t>
            </a:r>
            <a:r>
              <a:rPr lang="fr-FR" sz="1200" dirty="0">
                <a:solidFill>
                  <a:srgbClr val="3465A4"/>
                </a:solidFill>
                <a:latin typeface="Cambria Math" panose="02040503050406030204" pitchFamily="18" charset="0"/>
              </a:rPr>
              <a:t>None</a:t>
            </a:r>
            <a:r>
              <a:rPr lang="fr-FR" sz="1200" dirty="0">
                <a:solidFill>
                  <a:srgbClr val="000000"/>
                </a:solidFill>
                <a:latin typeface="Cambria Math" panose="02040503050406030204" pitchFamily="18" charset="0"/>
              </a:rPr>
              <a:t>)</a:t>
            </a:r>
          </a:p>
          <a:p>
            <a:endParaRPr lang="fr-FR" sz="1200" dirty="0">
              <a:latin typeface="Cambria Math" panose="02040503050406030204" pitchFamily="18" charset="0"/>
            </a:endParaRPr>
          </a:p>
          <a:p>
            <a:r>
              <a:rPr lang="fr-FR" sz="1200" dirty="0">
                <a:solidFill>
                  <a:srgbClr val="000000"/>
                </a:solidFill>
                <a:latin typeface="Cambria Math" panose="02040503050406030204" pitchFamily="18" charset="0"/>
              </a:rPr>
              <a:t>mp</a:t>
            </a:r>
            <a:r>
              <a:rPr lang="fr-FR" sz="1200" dirty="0">
                <a:solidFill>
                  <a:srgbClr val="CE5C00"/>
                </a:solidFill>
                <a:latin typeface="Cambria Math" panose="02040503050406030204" pitchFamily="18" charset="0"/>
              </a:rPr>
              <a:t>.</a:t>
            </a:r>
            <a:r>
              <a:rPr lang="fr-FR" sz="1200" b="1" dirty="0">
                <a:solidFill>
                  <a:srgbClr val="000000"/>
                </a:solidFill>
                <a:latin typeface="Cambria Math" panose="02040503050406030204" pitchFamily="18" charset="0"/>
              </a:rPr>
              <a:t>get_boundnames</a:t>
            </a:r>
            <a:r>
              <a:rPr lang="fr-FR" sz="1200" dirty="0">
                <a:solidFill>
                  <a:srgbClr val="000000"/>
                </a:solidFill>
                <a:latin typeface="Cambria Math" panose="02040503050406030204" pitchFamily="18" charset="0"/>
              </a:rPr>
              <a:t>(istep</a:t>
            </a:r>
            <a:r>
              <a:rPr lang="fr-FR" sz="1200" dirty="0">
                <a:solidFill>
                  <a:srgbClr val="CE5C00"/>
                </a:solidFill>
                <a:latin typeface="Cambria Math" panose="02040503050406030204" pitchFamily="18" charset="0"/>
              </a:rPr>
              <a:t>=</a:t>
            </a:r>
            <a:r>
              <a:rPr lang="fr-FR" sz="1200" dirty="0">
                <a:solidFill>
                  <a:srgbClr val="3465A4"/>
                </a:solidFill>
                <a:latin typeface="Cambria Math" panose="02040503050406030204" pitchFamily="18" charset="0"/>
              </a:rPr>
              <a:t>None</a:t>
            </a:r>
            <a:r>
              <a:rPr lang="fr-FR" sz="1200" dirty="0">
                <a:solidFill>
                  <a:srgbClr val="000000"/>
                </a:solidFill>
                <a:latin typeface="Cambria Math" panose="02040503050406030204" pitchFamily="18" charset="0"/>
              </a:rPr>
              <a:t>, </a:t>
            </a:r>
            <a:r>
              <a:rPr lang="fr-FR" sz="1200" dirty="0" smtClean="0">
                <a:solidFill>
                  <a:srgbClr val="000000"/>
                </a:solidFill>
                <a:latin typeface="Cambria Math" panose="02040503050406030204" pitchFamily="18" charset="0"/>
              </a:rPr>
              <a:t>layer</a:t>
            </a:r>
            <a:r>
              <a:rPr lang="fr-FR" sz="1200" dirty="0" smtClean="0">
                <a:solidFill>
                  <a:srgbClr val="CE5C00"/>
                </a:solidFill>
                <a:latin typeface="Cambria Math" panose="02040503050406030204" pitchFamily="18" charset="0"/>
              </a:rPr>
              <a:t>=</a:t>
            </a:r>
            <a:r>
              <a:rPr lang="fr-FR" sz="1200" dirty="0" smtClean="0">
                <a:solidFill>
                  <a:srgbClr val="3465A4"/>
                </a:solidFill>
                <a:latin typeface="Cambria Math" panose="02040503050406030204" pitchFamily="18" charset="0"/>
              </a:rPr>
              <a:t>None</a:t>
            </a:r>
            <a:r>
              <a:rPr lang="fr-FR" sz="1200" dirty="0" smtClean="0">
                <a:solidFill>
                  <a:srgbClr val="000000"/>
                </a:solidFill>
                <a:latin typeface="Cambria Math" panose="02040503050406030204" pitchFamily="18" charset="0"/>
              </a:rPr>
              <a:t>,</a:t>
            </a:r>
          </a:p>
          <a:p>
            <a:r>
              <a:rPr lang="fr-FR" sz="1200" dirty="0">
                <a:solidFill>
                  <a:srgbClr val="000000"/>
                </a:solidFill>
                <a:latin typeface="Cambria Math" panose="02040503050406030204" pitchFamily="18" charset="0"/>
              </a:rPr>
              <a:t> </a:t>
            </a:r>
            <a:r>
              <a:rPr lang="fr-FR" sz="1200" dirty="0" smtClean="0">
                <a:solidFill>
                  <a:srgbClr val="000000"/>
                </a:solidFill>
                <a:latin typeface="Cambria Math" panose="02040503050406030204" pitchFamily="18" charset="0"/>
              </a:rPr>
              <a:t>                                         i</a:t>
            </a:r>
            <a:r>
              <a:rPr lang="fr-FR" sz="1200" dirty="0" smtClean="0">
                <a:solidFill>
                  <a:srgbClr val="CE5C00"/>
                </a:solidFill>
                <a:latin typeface="Cambria Math" panose="02040503050406030204" pitchFamily="18" charset="0"/>
              </a:rPr>
              <a:t>=</a:t>
            </a:r>
            <a:r>
              <a:rPr lang="fr-FR" sz="1200" dirty="0" smtClean="0">
                <a:solidFill>
                  <a:srgbClr val="3465A4"/>
                </a:solidFill>
                <a:latin typeface="Cambria Math" panose="02040503050406030204" pitchFamily="18" charset="0"/>
              </a:rPr>
              <a:t>None</a:t>
            </a:r>
            <a:r>
              <a:rPr lang="fr-FR" sz="1200" dirty="0">
                <a:solidFill>
                  <a:srgbClr val="000000"/>
                </a:solidFill>
                <a:latin typeface="Cambria Math" panose="02040503050406030204" pitchFamily="18" charset="0"/>
              </a:rPr>
              <a:t>, j</a:t>
            </a:r>
            <a:r>
              <a:rPr lang="fr-FR" sz="1200" dirty="0">
                <a:solidFill>
                  <a:srgbClr val="CE5C00"/>
                </a:solidFill>
                <a:latin typeface="Cambria Math" panose="02040503050406030204" pitchFamily="18" charset="0"/>
              </a:rPr>
              <a:t>=</a:t>
            </a:r>
            <a:r>
              <a:rPr lang="fr-FR" sz="1200" dirty="0">
                <a:solidFill>
                  <a:srgbClr val="3465A4"/>
                </a:solidFill>
                <a:latin typeface="Cambria Math" panose="02040503050406030204" pitchFamily="18" charset="0"/>
              </a:rPr>
              <a:t>None</a:t>
            </a:r>
            <a:r>
              <a:rPr lang="fr-FR" sz="1200" dirty="0">
                <a:solidFill>
                  <a:srgbClr val="000000"/>
                </a:solidFill>
                <a:latin typeface="Cambria Math" panose="02040503050406030204" pitchFamily="18" charset="0"/>
              </a:rPr>
              <a:t>)</a:t>
            </a:r>
          </a:p>
          <a:p>
            <a:endParaRPr lang="fr-FR" sz="1200" dirty="0">
              <a:latin typeface="Cambria Math" panose="02040503050406030204" pitchFamily="18" charset="0"/>
            </a:endParaRPr>
          </a:p>
          <a:p>
            <a:r>
              <a:rPr lang="fr-FR" sz="1200" dirty="0">
                <a:solidFill>
                  <a:srgbClr val="000000"/>
                </a:solidFill>
                <a:latin typeface="Cambria Math" panose="02040503050406030204" pitchFamily="18" charset="0"/>
              </a:rPr>
              <a:t>mp</a:t>
            </a:r>
            <a:r>
              <a:rPr lang="fr-FR" sz="1200" dirty="0">
                <a:solidFill>
                  <a:srgbClr val="CE5C00"/>
                </a:solidFill>
                <a:latin typeface="Cambria Math" panose="02040503050406030204" pitchFamily="18" charset="0"/>
              </a:rPr>
              <a:t>.</a:t>
            </a:r>
            <a:r>
              <a:rPr lang="fr-FR" sz="1200" b="1" dirty="0">
                <a:solidFill>
                  <a:srgbClr val="000000"/>
                </a:solidFill>
                <a:latin typeface="Cambria Math" panose="02040503050406030204" pitchFamily="18" charset="0"/>
              </a:rPr>
              <a:t>split_qtype</a:t>
            </a:r>
            <a:r>
              <a:rPr lang="fr-FR" sz="1200" dirty="0">
                <a:solidFill>
                  <a:srgbClr val="000000"/>
                </a:solidFill>
                <a:latin typeface="Cambria Math" panose="02040503050406030204" pitchFamily="18" charset="0"/>
              </a:rPr>
              <a:t>(qtype</a:t>
            </a:r>
            <a:r>
              <a:rPr lang="fr-FR" sz="1200" dirty="0">
                <a:solidFill>
                  <a:srgbClr val="CE5C00"/>
                </a:solidFill>
                <a:latin typeface="Cambria Math" panose="02040503050406030204" pitchFamily="18" charset="0"/>
              </a:rPr>
              <a:t>=</a:t>
            </a:r>
            <a:r>
              <a:rPr lang="fr-FR" sz="1200" dirty="0">
                <a:solidFill>
                  <a:srgbClr val="3465A4"/>
                </a:solidFill>
                <a:latin typeface="Cambria Math" panose="02040503050406030204" pitchFamily="18" charset="0"/>
              </a:rPr>
              <a:t>None</a:t>
            </a:r>
            <a:r>
              <a:rPr lang="fr-FR" sz="1200" dirty="0">
                <a:solidFill>
                  <a:srgbClr val="000000"/>
                </a:solidFill>
                <a:latin typeface="Cambria Math" panose="02040503050406030204" pitchFamily="18" charset="0"/>
              </a:rPr>
              <a:t>)</a:t>
            </a:r>
          </a:p>
          <a:p>
            <a:endParaRPr lang="fr-FR" sz="1200" dirty="0">
              <a:latin typeface="Cambria Math" panose="02040503050406030204" pitchFamily="18" charset="0"/>
            </a:endParaRPr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882717" y="2051968"/>
            <a:ext cx="694266" cy="694266"/>
          </a:xfrm>
          <a:prstGeom prst="rect">
            <a:avLst/>
          </a:prstGeom>
        </p:spPr>
      </p:pic>
      <p:sp>
        <p:nvSpPr>
          <p:cNvPr id="15" name="ZoneTexte 14"/>
          <p:cNvSpPr txBox="1"/>
          <p:nvPr/>
        </p:nvSpPr>
        <p:spPr>
          <a:xfrm>
            <a:off x="8788400" y="2836334"/>
            <a:ext cx="312843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dirty="0" smtClean="0"/>
              <a:t>Extraction des données difficiles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fr-FR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dirty="0"/>
              <a:t>Valeurs des pompages </a:t>
            </a:r>
            <a:r>
              <a:rPr lang="fr-FR" sz="1200" dirty="0" smtClean="0"/>
              <a:t>négatives</a:t>
            </a:r>
            <a:endParaRPr lang="fr-FR" sz="1200" dirty="0"/>
          </a:p>
          <a:p>
            <a:endParaRPr lang="fr-FR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dirty="0"/>
              <a:t>Noms des pompages </a:t>
            </a:r>
            <a:r>
              <a:rPr lang="fr-FR" sz="1200" dirty="0" smtClean="0"/>
              <a:t>génériques</a:t>
            </a:r>
          </a:p>
          <a:p>
            <a:endParaRPr lang="fr-FR" sz="12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dirty="0" smtClean="0"/>
              <a:t>Paramétrisation impossible si 2 valeurs de pompages pour une même cellule</a:t>
            </a:r>
            <a:endParaRPr lang="fr-FR" sz="1200" dirty="0"/>
          </a:p>
        </p:txBody>
      </p:sp>
      <p:sp>
        <p:nvSpPr>
          <p:cNvPr id="16" name="ZoneTexte 15"/>
          <p:cNvSpPr txBox="1"/>
          <p:nvPr/>
        </p:nvSpPr>
        <p:spPr>
          <a:xfrm>
            <a:off x="668867" y="431459"/>
            <a:ext cx="18838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i="1" dirty="0" smtClean="0"/>
              <a:t>prélèvements</a:t>
            </a:r>
            <a:endParaRPr lang="fr-FR" sz="1400" i="1" dirty="0"/>
          </a:p>
        </p:txBody>
      </p:sp>
      <p:sp>
        <p:nvSpPr>
          <p:cNvPr id="6" name="Rectangle 5"/>
          <p:cNvSpPr/>
          <p:nvPr/>
        </p:nvSpPr>
        <p:spPr>
          <a:xfrm>
            <a:off x="132754" y="4097724"/>
            <a:ext cx="1228686" cy="2154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fr-FR" sz="800" dirty="0">
                <a:solidFill>
                  <a:srgbClr val="000000"/>
                </a:solidFill>
                <a:latin typeface="Cambria Math" panose="02040503050406030204" pitchFamily="18" charset="0"/>
              </a:rPr>
              <a:t>[</a:t>
            </a:r>
            <a:r>
              <a:rPr lang="fr-FR" sz="800" dirty="0">
                <a:solidFill>
                  <a:srgbClr val="4E9A06"/>
                </a:solidFill>
                <a:latin typeface="Cambria Math" panose="02040503050406030204" pitchFamily="18" charset="0"/>
              </a:rPr>
              <a:t>'mail</a:t>
            </a:r>
            <a:r>
              <a:rPr lang="fr-FR" sz="800" dirty="0" smtClean="0">
                <a:solidFill>
                  <a:srgbClr val="4E9A06"/>
                </a:solidFill>
                <a:latin typeface="Cambria Math" panose="02040503050406030204" pitchFamily="18" charset="0"/>
              </a:rPr>
              <a:t>'</a:t>
            </a:r>
            <a:r>
              <a:rPr lang="fr-FR" sz="800" dirty="0" smtClean="0">
                <a:solidFill>
                  <a:srgbClr val="000000"/>
                </a:solidFill>
                <a:latin typeface="Cambria Math" panose="02040503050406030204" pitchFamily="18" charset="0"/>
              </a:rPr>
              <a:t>,  </a:t>
            </a:r>
            <a:r>
              <a:rPr lang="fr-FR" sz="800" dirty="0">
                <a:solidFill>
                  <a:srgbClr val="4E9A06"/>
                </a:solidFill>
                <a:latin typeface="Cambria Math" panose="02040503050406030204" pitchFamily="18" charset="0"/>
              </a:rPr>
              <a:t>'record'</a:t>
            </a:r>
            <a:r>
              <a:rPr lang="fr-FR" sz="800" dirty="0">
                <a:solidFill>
                  <a:srgbClr val="000000"/>
                </a:solidFill>
                <a:latin typeface="Cambria Math" panose="02040503050406030204" pitchFamily="18" charset="0"/>
              </a:rPr>
              <a:t>, </a:t>
            </a:r>
            <a:r>
              <a:rPr lang="fr-FR" sz="800" dirty="0" smtClean="0">
                <a:solidFill>
                  <a:srgbClr val="000000"/>
                </a:solidFill>
                <a:latin typeface="Cambria Math" panose="02040503050406030204" pitchFamily="18" charset="0"/>
              </a:rPr>
              <a:t> </a:t>
            </a:r>
            <a:r>
              <a:rPr lang="fr-FR" sz="800" dirty="0" smtClean="0">
                <a:solidFill>
                  <a:srgbClr val="4E9A06"/>
                </a:solidFill>
                <a:latin typeface="Cambria Math" panose="02040503050406030204" pitchFamily="18" charset="0"/>
              </a:rPr>
              <a:t>'listm</a:t>
            </a:r>
            <a:r>
              <a:rPr lang="fr-FR" sz="800" dirty="0">
                <a:solidFill>
                  <a:srgbClr val="4E9A06"/>
                </a:solidFill>
                <a:latin typeface="Cambria Math" panose="02040503050406030204" pitchFamily="18" charset="0"/>
              </a:rPr>
              <a:t>'</a:t>
            </a:r>
            <a:r>
              <a:rPr lang="fr-FR" sz="800" dirty="0">
                <a:solidFill>
                  <a:srgbClr val="000000"/>
                </a:solidFill>
                <a:latin typeface="Cambria Math" panose="02040503050406030204" pitchFamily="18" charset="0"/>
              </a:rPr>
              <a:t>]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12250" y="3621181"/>
            <a:ext cx="1147590" cy="2154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fr-FR" sz="800" dirty="0">
                <a:solidFill>
                  <a:srgbClr val="000000"/>
                </a:solidFill>
                <a:latin typeface="Cambria Math" panose="02040503050406030204" pitchFamily="18" charset="0"/>
              </a:rPr>
              <a:t>[</a:t>
            </a:r>
            <a:r>
              <a:rPr lang="fr-FR" sz="800" dirty="0" smtClean="0">
                <a:solidFill>
                  <a:srgbClr val="4E9A06"/>
                </a:solidFill>
                <a:latin typeface="Cambria Math" panose="02040503050406030204" pitchFamily="18" charset="0"/>
              </a:rPr>
              <a:t>'aqpump'</a:t>
            </a:r>
            <a:r>
              <a:rPr lang="fr-FR" sz="800" dirty="0" smtClean="0">
                <a:solidFill>
                  <a:srgbClr val="000000"/>
                </a:solidFill>
                <a:latin typeface="Cambria Math" panose="02040503050406030204" pitchFamily="18" charset="0"/>
              </a:rPr>
              <a:t>,  </a:t>
            </a:r>
            <a:r>
              <a:rPr lang="fr-FR" sz="800" dirty="0" smtClean="0">
                <a:solidFill>
                  <a:srgbClr val="4E9A06"/>
                </a:solidFill>
                <a:latin typeface="Cambria Math" panose="02040503050406030204" pitchFamily="18" charset="0"/>
              </a:rPr>
              <a:t>'rivpump'</a:t>
            </a:r>
            <a:r>
              <a:rPr lang="fr-FR" sz="800" dirty="0" smtClean="0">
                <a:solidFill>
                  <a:srgbClr val="000000"/>
                </a:solidFill>
                <a:latin typeface="Cambria Math" panose="02040503050406030204" pitchFamily="18" charset="0"/>
              </a:rPr>
              <a:t>]</a:t>
            </a:r>
            <a:endParaRPr lang="fr-FR" sz="800" dirty="0">
              <a:solidFill>
                <a:srgbClr val="000000"/>
              </a:solidFill>
              <a:latin typeface="Cambria Math" panose="02040503050406030204" pitchFamily="18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12250" y="3144638"/>
            <a:ext cx="1032722" cy="2154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fr-FR" sz="800" dirty="0">
                <a:solidFill>
                  <a:srgbClr val="000000"/>
                </a:solidFill>
                <a:latin typeface="Cambria Math" panose="02040503050406030204" pitchFamily="18" charset="0"/>
              </a:rPr>
              <a:t>[</a:t>
            </a:r>
            <a:r>
              <a:rPr lang="fr-FR" sz="800" dirty="0" smtClean="0">
                <a:solidFill>
                  <a:srgbClr val="4E9A06"/>
                </a:solidFill>
                <a:latin typeface="Cambria Math" panose="02040503050406030204" pitchFamily="18" charset="0"/>
              </a:rPr>
              <a:t>'aquifer'</a:t>
            </a:r>
            <a:r>
              <a:rPr lang="fr-FR" sz="800" dirty="0" smtClean="0">
                <a:solidFill>
                  <a:srgbClr val="000000"/>
                </a:solidFill>
                <a:latin typeface="Cambria Math" panose="02040503050406030204" pitchFamily="18" charset="0"/>
              </a:rPr>
              <a:t>,  </a:t>
            </a:r>
            <a:r>
              <a:rPr lang="fr-FR" sz="800" dirty="0" smtClean="0">
                <a:solidFill>
                  <a:srgbClr val="4E9A06"/>
                </a:solidFill>
                <a:latin typeface="Cambria Math" panose="02040503050406030204" pitchFamily="18" charset="0"/>
              </a:rPr>
              <a:t>'river'</a:t>
            </a:r>
            <a:r>
              <a:rPr lang="fr-FR" sz="800" dirty="0" smtClean="0">
                <a:solidFill>
                  <a:srgbClr val="000000"/>
                </a:solidFill>
                <a:latin typeface="Cambria Math" panose="02040503050406030204" pitchFamily="18" charset="0"/>
              </a:rPr>
              <a:t>]</a:t>
            </a:r>
            <a:endParaRPr lang="fr-FR" sz="800" dirty="0">
              <a:solidFill>
                <a:srgbClr val="000000"/>
              </a:solidFill>
              <a:latin typeface="Cambria Math" panose="02040503050406030204" pitchFamily="18" charset="0"/>
            </a:endParaRPr>
          </a:p>
        </p:txBody>
      </p:sp>
      <p:sp>
        <p:nvSpPr>
          <p:cNvPr id="19" name="ZoneTexte 18"/>
          <p:cNvSpPr txBox="1"/>
          <p:nvPr/>
        </p:nvSpPr>
        <p:spPr>
          <a:xfrm>
            <a:off x="4361968" y="2012754"/>
            <a:ext cx="20280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i="1" dirty="0"/>
              <a:t>Extraction/modification</a:t>
            </a:r>
          </a:p>
        </p:txBody>
      </p:sp>
      <p:sp>
        <p:nvSpPr>
          <p:cNvPr id="20" name="ZoneTexte 19"/>
          <p:cNvSpPr txBox="1"/>
          <p:nvPr/>
        </p:nvSpPr>
        <p:spPr>
          <a:xfrm>
            <a:off x="4361968" y="4500611"/>
            <a:ext cx="20280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i="1" dirty="0" smtClean="0"/>
              <a:t>Conversion/écriture</a:t>
            </a:r>
            <a:endParaRPr lang="fr-FR" sz="1400" b="1" i="1" dirty="0"/>
          </a:p>
        </p:txBody>
      </p:sp>
      <p:sp>
        <p:nvSpPr>
          <p:cNvPr id="9" name="Rectangle 8"/>
          <p:cNvSpPr/>
          <p:nvPr/>
        </p:nvSpPr>
        <p:spPr>
          <a:xfrm>
            <a:off x="3791796" y="4919879"/>
            <a:ext cx="440478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fr-FR" sz="1200" dirty="0" smtClean="0">
                <a:solidFill>
                  <a:srgbClr val="000000"/>
                </a:solidFill>
                <a:latin typeface="Cambria Math" panose="02040503050406030204" pitchFamily="18" charset="0"/>
              </a:rPr>
              <a:t>mp</a:t>
            </a:r>
            <a:r>
              <a:rPr lang="fr-FR" sz="1200" dirty="0" smtClean="0">
                <a:solidFill>
                  <a:srgbClr val="CE5C00"/>
                </a:solidFill>
                <a:latin typeface="Cambria Math" panose="02040503050406030204" pitchFamily="18" charset="0"/>
              </a:rPr>
              <a:t>.</a:t>
            </a:r>
            <a:r>
              <a:rPr lang="fr-FR" sz="1200" b="1" dirty="0" smtClean="0">
                <a:solidFill>
                  <a:srgbClr val="000000"/>
                </a:solidFill>
                <a:latin typeface="Cambria Math" panose="02040503050406030204" pitchFamily="18" charset="0"/>
              </a:rPr>
              <a:t>switch_boundnames</a:t>
            </a:r>
            <a:r>
              <a:rPr lang="fr-FR" sz="1200" dirty="0" smtClean="0">
                <a:solidFill>
                  <a:srgbClr val="000000"/>
                </a:solidFill>
                <a:latin typeface="Cambria Math" panose="02040503050406030204" pitchFamily="18" charset="0"/>
              </a:rPr>
              <a:t>(switch_dic)</a:t>
            </a:r>
          </a:p>
          <a:p>
            <a:pPr lvl="0"/>
            <a:endParaRPr lang="fr-FR" sz="1200" dirty="0">
              <a:solidFill>
                <a:srgbClr val="000000"/>
              </a:solidFill>
              <a:latin typeface="Cambria Math" panose="02040503050406030204" pitchFamily="18" charset="0"/>
            </a:endParaRPr>
          </a:p>
          <a:p>
            <a:r>
              <a:rPr lang="fr-FR" sz="1200" dirty="0">
                <a:solidFill>
                  <a:srgbClr val="000000"/>
                </a:solidFill>
                <a:latin typeface="Cambria Math" panose="02040503050406030204" pitchFamily="18" charset="0"/>
              </a:rPr>
              <a:t>mp</a:t>
            </a:r>
            <a:r>
              <a:rPr lang="fr-FR" sz="1200" dirty="0">
                <a:solidFill>
                  <a:srgbClr val="CE5C00"/>
                </a:solidFill>
                <a:latin typeface="Cambria Math" panose="02040503050406030204" pitchFamily="18" charset="0"/>
              </a:rPr>
              <a:t>.</a:t>
            </a:r>
            <a:r>
              <a:rPr lang="fr-FR" sz="1200" b="1" dirty="0">
                <a:solidFill>
                  <a:srgbClr val="000000"/>
                </a:solidFill>
                <a:latin typeface="Cambria Math" panose="02040503050406030204" pitchFamily="18" charset="0"/>
              </a:rPr>
              <a:t>write_data</a:t>
            </a:r>
            <a:r>
              <a:rPr lang="fr-FR" sz="1200" dirty="0" smtClean="0">
                <a:solidFill>
                  <a:srgbClr val="000000"/>
                </a:solidFill>
                <a:latin typeface="Cambria Math" panose="02040503050406030204" pitchFamily="18" charset="0"/>
              </a:rPr>
              <a:t>()</a:t>
            </a:r>
            <a:endParaRPr lang="fr-FR" sz="1200" dirty="0">
              <a:solidFill>
                <a:srgbClr val="000000"/>
              </a:solidFill>
              <a:latin typeface="Cambria Math" panose="02040503050406030204" pitchFamily="18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9641160" y="594230"/>
            <a:ext cx="185307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200" dirty="0">
                <a:solidFill>
                  <a:srgbClr val="000000"/>
                </a:solidFill>
                <a:latin typeface="Cambria Math" panose="02040503050406030204" pitchFamily="18" charset="0"/>
              </a:rPr>
              <a:t>mm</a:t>
            </a:r>
            <a:r>
              <a:rPr lang="fr-FR" sz="1200" dirty="0">
                <a:solidFill>
                  <a:srgbClr val="CE5C00"/>
                </a:solidFill>
                <a:latin typeface="Cambria Math" panose="02040503050406030204" pitchFamily="18" charset="0"/>
              </a:rPr>
              <a:t>.</a:t>
            </a:r>
            <a:r>
              <a:rPr lang="fr-FR" sz="1200" b="1" dirty="0">
                <a:solidFill>
                  <a:srgbClr val="000000"/>
                </a:solidFill>
                <a:latin typeface="Cambria Math" panose="02040503050406030204" pitchFamily="18" charset="0"/>
              </a:rPr>
              <a:t>load_prop</a:t>
            </a:r>
            <a:r>
              <a:rPr lang="fr-FR" sz="1200" dirty="0" smtClean="0">
                <a:solidFill>
                  <a:srgbClr val="000000"/>
                </a:solidFill>
                <a:latin typeface="Cambria Math" panose="02040503050406030204" pitchFamily="18" charset="0"/>
              </a:rPr>
              <a:t>(</a:t>
            </a:r>
            <a:r>
              <a:rPr lang="fr-FR" sz="1200" dirty="0" smtClean="0">
                <a:solidFill>
                  <a:srgbClr val="4E9A06"/>
                </a:solidFill>
                <a:latin typeface="Cambria Math" panose="02040503050406030204" pitchFamily="18" charset="0"/>
              </a:rPr>
              <a:t>‘aqpump'</a:t>
            </a:r>
            <a:r>
              <a:rPr lang="fr-FR" sz="1200" dirty="0" smtClean="0">
                <a:solidFill>
                  <a:srgbClr val="000000"/>
                </a:solidFill>
                <a:latin typeface="Cambria Math" panose="02040503050406030204" pitchFamily="18" charset="0"/>
              </a:rPr>
              <a:t>)</a:t>
            </a:r>
            <a:endParaRPr lang="fr-FR" sz="1200" dirty="0">
              <a:solidFill>
                <a:srgbClr val="000000"/>
              </a:solidFill>
              <a:latin typeface="Cambria Math" panose="02040503050406030204" pitchFamily="18" charset="0"/>
            </a:endParaRPr>
          </a:p>
        </p:txBody>
      </p:sp>
      <p:cxnSp>
        <p:nvCxnSpPr>
          <p:cNvPr id="22" name="Connecteur droit avec flèche 21"/>
          <p:cNvCxnSpPr/>
          <p:nvPr/>
        </p:nvCxnSpPr>
        <p:spPr>
          <a:xfrm>
            <a:off x="9281160" y="754659"/>
            <a:ext cx="3600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ZoneTexte 22"/>
          <p:cNvSpPr txBox="1"/>
          <p:nvPr/>
        </p:nvSpPr>
        <p:spPr>
          <a:xfrm>
            <a:off x="8094804" y="601924"/>
            <a:ext cx="121555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i="1" dirty="0" smtClean="0"/>
              <a:t>version utilisateur</a:t>
            </a:r>
            <a:endParaRPr lang="fr-FR" sz="1100" i="1" dirty="0"/>
          </a:p>
        </p:txBody>
      </p:sp>
      <p:sp>
        <p:nvSpPr>
          <p:cNvPr id="24" name="Rectangle 23"/>
          <p:cNvSpPr/>
          <p:nvPr/>
        </p:nvSpPr>
        <p:spPr>
          <a:xfrm>
            <a:off x="9641160" y="844760"/>
            <a:ext cx="187403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200" dirty="0">
                <a:solidFill>
                  <a:srgbClr val="000000"/>
                </a:solidFill>
                <a:latin typeface="Cambria Math" panose="02040503050406030204" pitchFamily="18" charset="0"/>
              </a:rPr>
              <a:t>mm</a:t>
            </a:r>
            <a:r>
              <a:rPr lang="fr-FR" sz="1200" dirty="0">
                <a:solidFill>
                  <a:srgbClr val="CE5C00"/>
                </a:solidFill>
                <a:latin typeface="Cambria Math" panose="02040503050406030204" pitchFamily="18" charset="0"/>
              </a:rPr>
              <a:t>.</a:t>
            </a:r>
            <a:r>
              <a:rPr lang="fr-FR" sz="1200" b="1" dirty="0">
                <a:solidFill>
                  <a:srgbClr val="000000"/>
                </a:solidFill>
                <a:latin typeface="Cambria Math" panose="02040503050406030204" pitchFamily="18" charset="0"/>
              </a:rPr>
              <a:t>load_prop</a:t>
            </a:r>
            <a:r>
              <a:rPr lang="fr-FR" sz="1200" dirty="0" smtClean="0">
                <a:solidFill>
                  <a:srgbClr val="000000"/>
                </a:solidFill>
                <a:latin typeface="Cambria Math" panose="02040503050406030204" pitchFamily="18" charset="0"/>
              </a:rPr>
              <a:t>(</a:t>
            </a:r>
            <a:r>
              <a:rPr lang="fr-FR" sz="1200" dirty="0" smtClean="0">
                <a:solidFill>
                  <a:srgbClr val="4E9A06"/>
                </a:solidFill>
                <a:latin typeface="Cambria Math" panose="02040503050406030204" pitchFamily="18" charset="0"/>
              </a:rPr>
              <a:t>‘rivpump'</a:t>
            </a:r>
            <a:r>
              <a:rPr lang="fr-FR" sz="1200" dirty="0" smtClean="0">
                <a:solidFill>
                  <a:srgbClr val="000000"/>
                </a:solidFill>
                <a:latin typeface="Cambria Math" panose="02040503050406030204" pitchFamily="18" charset="0"/>
              </a:rPr>
              <a:t>)</a:t>
            </a:r>
            <a:endParaRPr lang="fr-FR" sz="1200" dirty="0">
              <a:solidFill>
                <a:srgbClr val="000000"/>
              </a:solidFill>
              <a:latin typeface="Cambria Math" panose="02040503050406030204" pitchFamily="18" charset="0"/>
            </a:endParaRPr>
          </a:p>
        </p:txBody>
      </p:sp>
      <p:cxnSp>
        <p:nvCxnSpPr>
          <p:cNvPr id="25" name="Connecteur droit avec flèche 24"/>
          <p:cNvCxnSpPr/>
          <p:nvPr/>
        </p:nvCxnSpPr>
        <p:spPr>
          <a:xfrm>
            <a:off x="9281160" y="999043"/>
            <a:ext cx="3600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ZoneTexte 25"/>
          <p:cNvSpPr txBox="1"/>
          <p:nvPr/>
        </p:nvSpPr>
        <p:spPr>
          <a:xfrm>
            <a:off x="8094804" y="852454"/>
            <a:ext cx="121555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i="1" dirty="0" smtClean="0"/>
              <a:t>version utilisateur</a:t>
            </a:r>
            <a:endParaRPr lang="fr-FR" sz="1100" i="1" dirty="0"/>
          </a:p>
        </p:txBody>
      </p:sp>
    </p:spTree>
    <p:extLst>
      <p:ext uri="{BB962C8B-B14F-4D97-AF65-F5344CB8AC3E}">
        <p14:creationId xmlns:p14="http://schemas.microsoft.com/office/powerpoint/2010/main" val="1137884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525" row="3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12B012DE-A96E-4DDC-9AAC-FC5FAAA07CEF}">
  <we:reference id="wa104380862" version="1.5.0.0" store="fr-FR" storeType="OMEX"/>
  <we:alternateReferences>
    <we:reference id="WA104380862" version="1.5.0.0" store="WA104380862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11166</TotalTime>
  <Words>2187</Words>
  <Application>Microsoft Office PowerPoint</Application>
  <PresentationFormat>Grand écran</PresentationFormat>
  <Paragraphs>525</Paragraphs>
  <Slides>17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17</vt:i4>
      </vt:variant>
    </vt:vector>
  </HeadingPairs>
  <TitlesOfParts>
    <vt:vector size="23" baseType="lpstr">
      <vt:lpstr>Arial</vt:lpstr>
      <vt:lpstr>Calibri</vt:lpstr>
      <vt:lpstr>Calibri Light</vt:lpstr>
      <vt:lpstr>Cambria Math</vt:lpstr>
      <vt:lpstr>Wingdings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pmatran</dc:creator>
  <cp:lastModifiedBy>pmatran</cp:lastModifiedBy>
  <cp:revision>161</cp:revision>
  <dcterms:created xsi:type="dcterms:W3CDTF">2022-03-01T15:49:21Z</dcterms:created>
  <dcterms:modified xsi:type="dcterms:W3CDTF">2022-04-04T12:40:50Z</dcterms:modified>
</cp:coreProperties>
</file>